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7"/>
  </p:notesMasterIdLst>
  <p:sldIdLst>
    <p:sldId id="257" r:id="rId2"/>
    <p:sldId id="281" r:id="rId3"/>
    <p:sldId id="258" r:id="rId4"/>
    <p:sldId id="290" r:id="rId5"/>
    <p:sldId id="259" r:id="rId6"/>
    <p:sldId id="271" r:id="rId7"/>
    <p:sldId id="273" r:id="rId8"/>
    <p:sldId id="291" r:id="rId9"/>
    <p:sldId id="279" r:id="rId10"/>
    <p:sldId id="280" r:id="rId11"/>
    <p:sldId id="285" r:id="rId12"/>
    <p:sldId id="270" r:id="rId13"/>
    <p:sldId id="293" r:id="rId14"/>
    <p:sldId id="292"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5" autoAdjust="0"/>
    <p:restoredTop sz="94660"/>
  </p:normalViewPr>
  <p:slideViewPr>
    <p:cSldViewPr>
      <p:cViewPr varScale="1">
        <p:scale>
          <a:sx n="104" d="100"/>
          <a:sy n="104" d="100"/>
        </p:scale>
        <p:origin x="-55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BB097-BF25-4FFA-A955-2B197F370A95}" type="datetimeFigureOut">
              <a:rPr lang="en-US" smtClean="0"/>
              <a:pPr/>
              <a:t>5/21/2010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A44C66-B94D-453D-A9D3-113AE6E19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11:11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5:16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5:13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4:39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11:29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12:14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5/22/2010 12:01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5/21/2010 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3600" b="0" kern="1200" cap="none" spc="-150" dirty="0" smtClean="0">
          <a:ln w="3175">
            <a:noFill/>
          </a:ln>
          <a:solidFill>
            <a:schemeClr val="tx1"/>
          </a:soli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2.wmf"/><Relationship Id="rId4" Type="http://schemas.openxmlformats.org/officeDocument/2006/relationships/image" Target="../media/image21.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jpeg"/><Relationship Id="rId3" Type="http://schemas.openxmlformats.org/officeDocument/2006/relationships/notesSlide" Target="../notesSlides/notesSlide4.xml"/><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gif"/><Relationship Id="rId5" Type="http://schemas.openxmlformats.org/officeDocument/2006/relationships/image" Target="../media/image4.gif"/><Relationship Id="rId15" Type="http://schemas.openxmlformats.org/officeDocument/2006/relationships/image" Target="../media/image14.gi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Relish</a:t>
            </a:r>
            <a:br>
              <a:rPr lang="en-US" dirty="0" smtClean="0"/>
            </a:br>
            <a:r>
              <a:rPr lang="en-US" sz="2400" dirty="0" smtClean="0"/>
              <a:t>Rendering Endangered Languages Lexicons Interoperable through Standards Harmonization</a:t>
            </a:r>
            <a:endParaRPr lang="en-US" sz="2400" dirty="0"/>
          </a:p>
        </p:txBody>
      </p:sp>
      <p:sp>
        <p:nvSpPr>
          <p:cNvPr id="3" name="Subtitle 2"/>
          <p:cNvSpPr>
            <a:spLocks noGrp="1"/>
          </p:cNvSpPr>
          <p:nvPr>
            <p:ph type="subTitle" idx="1"/>
          </p:nvPr>
        </p:nvSpPr>
        <p:spPr>
          <a:xfrm>
            <a:off x="730249" y="4344988"/>
            <a:ext cx="7681913" cy="1370012"/>
          </a:xfrm>
        </p:spPr>
        <p:txBody>
          <a:bodyPr>
            <a:normAutofit/>
          </a:bodyPr>
          <a:lstStyle/>
          <a:p>
            <a:pPr algn="r"/>
            <a:r>
              <a:rPr lang="en-US" sz="2400" dirty="0" smtClean="0"/>
              <a:t>Marc Kemps-Snijders</a:t>
            </a:r>
          </a:p>
          <a:p>
            <a:pPr algn="r"/>
            <a:r>
              <a:rPr lang="en-US" sz="2400" dirty="0" smtClean="0"/>
              <a:t>Marc.kemps-snijders@mpi.nl</a:t>
            </a:r>
          </a:p>
          <a:p>
            <a:pPr algn="r"/>
            <a:r>
              <a:rPr lang="en-US" sz="2400" dirty="0" smtClean="0"/>
              <a:t>Max Planck Institute for Psycholinguistics</a:t>
            </a:r>
            <a:endParaRPr lang="en-US" sz="2400" dirty="0"/>
          </a:p>
        </p:txBody>
      </p:sp>
      <p:sp>
        <p:nvSpPr>
          <p:cNvPr id="5" name="Subtitle 2"/>
          <p:cNvSpPr txBox="1">
            <a:spLocks/>
          </p:cNvSpPr>
          <p:nvPr/>
        </p:nvSpPr>
        <p:spPr>
          <a:xfrm>
            <a:off x="685800" y="3276600"/>
            <a:ext cx="7681913" cy="1370012"/>
          </a:xfrm>
          <a:prstGeom prst="rect">
            <a:avLst/>
          </a:prstGeom>
        </p:spPr>
        <p:txBody>
          <a:bodyPr vert="horz" lIns="0" tIns="0" rIns="0" bIns="0" rtlCol="0">
            <a:normAutofit/>
          </a:bodyPr>
          <a:lstStyle/>
          <a:p>
            <a:pPr lvl="0" defTabSz="914363">
              <a:lnSpc>
                <a:spcPct val="90000"/>
              </a:lnSpc>
              <a:defRPr/>
            </a:pPr>
            <a:r>
              <a:rPr lang="en-US" i="1" dirty="0" err="1" smtClean="0">
                <a:solidFill>
                  <a:schemeClr val="tx1">
                    <a:tint val="75000"/>
                  </a:schemeClr>
                </a:solidFill>
              </a:rPr>
              <a:t>SaLTMIL</a:t>
            </a:r>
            <a:r>
              <a:rPr lang="en-US" i="1" dirty="0" smtClean="0">
                <a:solidFill>
                  <a:schemeClr val="tx1">
                    <a:tint val="75000"/>
                  </a:schemeClr>
                </a:solidFill>
              </a:rPr>
              <a:t> Workshop</a:t>
            </a:r>
          </a:p>
          <a:p>
            <a:pPr lvl="0" defTabSz="914363">
              <a:lnSpc>
                <a:spcPct val="90000"/>
              </a:lnSpc>
              <a:defRPr/>
            </a:pPr>
            <a:r>
              <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rPr>
              <a:t>Speech and Language</a:t>
            </a:r>
            <a:r>
              <a:rPr kumimoji="0" lang="en-US" b="0" i="1" u="none" strike="noStrike" kern="1200" cap="none" spc="0" normalizeH="0" noProof="0" dirty="0" smtClean="0">
                <a:ln>
                  <a:noFill/>
                </a:ln>
                <a:solidFill>
                  <a:schemeClr val="tx1">
                    <a:tint val="75000"/>
                  </a:schemeClr>
                </a:solidFill>
                <a:effectLst/>
                <a:uLnTx/>
                <a:uFillTx/>
                <a:latin typeface="+mn-lt"/>
                <a:ea typeface="+mn-ea"/>
                <a:cs typeface="+mn-cs"/>
              </a:rPr>
              <a:t> Technology for Minority Languages</a:t>
            </a:r>
            <a:endPar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defTabSz="914363" rtl="0" eaLnBrk="1" fontAlgn="auto" latinLnBrk="0" hangingPunct="1">
              <a:lnSpc>
                <a:spcPct val="90000"/>
              </a:lnSpc>
              <a:spcBef>
                <a:spcPts val="0"/>
              </a:spcBef>
              <a:spcAft>
                <a:spcPts val="0"/>
              </a:spcAft>
              <a:buClrTx/>
              <a:buSzTx/>
              <a:buFontTx/>
              <a:buNone/>
              <a:tabLst/>
              <a:defRPr/>
            </a:pPr>
            <a:r>
              <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rPr>
              <a:t>May 23</a:t>
            </a:r>
            <a:r>
              <a:rPr kumimoji="0" lang="en-US" b="0" i="1" u="none" strike="noStrike" kern="1200" cap="none" spc="0" normalizeH="0" baseline="30000" noProof="0" dirty="0" smtClean="0">
                <a:ln>
                  <a:noFill/>
                </a:ln>
                <a:solidFill>
                  <a:schemeClr val="tx1">
                    <a:tint val="75000"/>
                  </a:schemeClr>
                </a:solidFill>
                <a:effectLst/>
                <a:uLnTx/>
                <a:uFillTx/>
                <a:latin typeface="+mn-lt"/>
                <a:ea typeface="+mn-ea"/>
                <a:cs typeface="+mn-cs"/>
              </a:rPr>
              <a:t>rd</a:t>
            </a:r>
            <a:r>
              <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rPr>
              <a:t>2010</a:t>
            </a:r>
          </a:p>
          <a:p>
            <a:pPr marL="0" marR="0" lvl="0" indent="0" defTabSz="914363" rtl="0" eaLnBrk="1" fontAlgn="auto" latinLnBrk="0" hangingPunct="1">
              <a:lnSpc>
                <a:spcPct val="90000"/>
              </a:lnSpc>
              <a:spcBef>
                <a:spcPts val="0"/>
              </a:spcBef>
              <a:spcAft>
                <a:spcPts val="0"/>
              </a:spcAft>
              <a:buClrTx/>
              <a:buSzTx/>
              <a:buFontTx/>
              <a:buNone/>
              <a:tabLst/>
              <a:defRPr/>
            </a:pPr>
            <a:r>
              <a:rPr kumimoji="0" lang="en-US" b="0" i="1" u="none" strike="noStrike" kern="1200" cap="none" spc="0" normalizeH="0" baseline="0" noProof="0" dirty="0" smtClean="0">
                <a:ln>
                  <a:noFill/>
                </a:ln>
                <a:solidFill>
                  <a:schemeClr val="tx1">
                    <a:tint val="75000"/>
                  </a:schemeClr>
                </a:solidFill>
                <a:effectLst/>
                <a:uLnTx/>
                <a:uFillTx/>
                <a:latin typeface="+mn-lt"/>
                <a:ea typeface="+mn-ea"/>
                <a:cs typeface="+mn-cs"/>
              </a:rPr>
              <a:t>LREC Malta</a:t>
            </a:r>
            <a:endParaRPr kumimoji="0" lang="en-US" b="0" i="1"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Harmonizing 12620 data categories</a:t>
            </a:r>
            <a:br>
              <a:rPr lang="en-US" dirty="0" smtClean="0"/>
            </a:br>
            <a:r>
              <a:rPr lang="en-US" dirty="0">
                <a:solidFill>
                  <a:schemeClr val="tx2"/>
                </a:solidFill>
              </a:rPr>
              <a:t> </a:t>
            </a:r>
            <a:r>
              <a:rPr lang="en-US" dirty="0" smtClean="0">
                <a:solidFill>
                  <a:schemeClr val="tx2"/>
                </a:solidFill>
              </a:rPr>
              <a:t>Relation Registries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85000" lnSpcReduction="20000"/>
          </a:bodyPr>
          <a:lstStyle/>
          <a:p>
            <a:r>
              <a:rPr lang="en-US" dirty="0" smtClean="0"/>
              <a:t>Relation Registries describes relations not handled through the ISO 12620 model</a:t>
            </a:r>
          </a:p>
          <a:p>
            <a:pPr lvl="1"/>
            <a:r>
              <a:rPr lang="en-US" dirty="0" smtClean="0"/>
              <a:t>Simple relations</a:t>
            </a:r>
          </a:p>
          <a:p>
            <a:pPr lvl="2"/>
            <a:r>
              <a:rPr lang="en-US" dirty="0" err="1" smtClean="0"/>
              <a:t>e.g</a:t>
            </a:r>
            <a:r>
              <a:rPr lang="en-US" dirty="0" smtClean="0"/>
              <a:t> MDF /</a:t>
            </a:r>
            <a:r>
              <a:rPr lang="en-US" dirty="0" err="1" smtClean="0"/>
              <a:t>PartOfSpeech</a:t>
            </a:r>
            <a:r>
              <a:rPr lang="en-US" dirty="0" smtClean="0"/>
              <a:t>/ ‘equals’ </a:t>
            </a:r>
            <a:r>
              <a:rPr lang="en-US" dirty="0" err="1" smtClean="0"/>
              <a:t>MorphoSyntax</a:t>
            </a:r>
            <a:r>
              <a:rPr lang="en-US" dirty="0" smtClean="0"/>
              <a:t> /</a:t>
            </a:r>
            <a:r>
              <a:rPr lang="en-US" dirty="0" err="1" smtClean="0"/>
              <a:t>PartOfSpeech</a:t>
            </a:r>
            <a:r>
              <a:rPr lang="en-US" dirty="0" smtClean="0"/>
              <a:t>/</a:t>
            </a:r>
          </a:p>
          <a:p>
            <a:pPr lvl="2"/>
            <a:r>
              <a:rPr lang="en-US" dirty="0" smtClean="0"/>
              <a:t>GOLD relations (GOLD ontology is a Relation Registry)</a:t>
            </a:r>
          </a:p>
          <a:p>
            <a:pPr lvl="1"/>
            <a:r>
              <a:rPr lang="en-US" dirty="0" smtClean="0"/>
              <a:t>Compositional Relations (DC is composed of multiple more granular DCs)</a:t>
            </a:r>
          </a:p>
          <a:p>
            <a:pPr lvl="2"/>
            <a:r>
              <a:rPr lang="en-US" dirty="0" smtClean="0"/>
              <a:t>e.g. UDI MDF \1d (First dual) </a:t>
            </a:r>
            <a:r>
              <a:rPr lang="en-US" dirty="0" smtClean="0">
                <a:sym typeface="Wingdings" pitchFamily="2" charset="2"/>
              </a:rPr>
              <a:t> </a:t>
            </a:r>
            <a:r>
              <a:rPr lang="en-US" dirty="0" err="1" smtClean="0">
                <a:sym typeface="Wingdings" pitchFamily="2" charset="2"/>
              </a:rPr>
              <a:t>person:firstPerson</a:t>
            </a:r>
            <a:r>
              <a:rPr lang="en-US" dirty="0" smtClean="0">
                <a:sym typeface="Wingdings" pitchFamily="2" charset="2"/>
              </a:rPr>
              <a:t>, </a:t>
            </a:r>
            <a:r>
              <a:rPr lang="en-US" dirty="0" err="1" smtClean="0">
                <a:sym typeface="Wingdings" pitchFamily="2" charset="2"/>
              </a:rPr>
              <a:t>grammaticalNumber</a:t>
            </a:r>
            <a:r>
              <a:rPr lang="en-US" dirty="0" smtClean="0">
                <a:sym typeface="Wingdings" pitchFamily="2" charset="2"/>
              </a:rPr>
              <a:t>: dual, value:…</a:t>
            </a:r>
            <a:endParaRPr lang="en-US" dirty="0" smtClean="0"/>
          </a:p>
          <a:p>
            <a:pPr lvl="1"/>
            <a:r>
              <a:rPr lang="en-US" dirty="0" smtClean="0"/>
              <a:t>Model specific relations</a:t>
            </a:r>
          </a:p>
          <a:p>
            <a:pPr lvl="2"/>
            <a:r>
              <a:rPr lang="en-US" dirty="0" smtClean="0"/>
              <a:t>e.g. TBX model</a:t>
            </a:r>
          </a:p>
        </p:txBody>
      </p:sp>
      <p:pic>
        <p:nvPicPr>
          <p:cNvPr id="8" name="Afbeelding 0" descr="example-5.emf"/>
          <p:cNvPicPr/>
          <p:nvPr/>
        </p:nvPicPr>
        <p:blipFill>
          <a:blip r:embed="rId3" cstate="print"/>
          <a:stretch>
            <a:fillRect/>
          </a:stretch>
        </p:blipFill>
        <p:spPr>
          <a:xfrm>
            <a:off x="3886200" y="3733800"/>
            <a:ext cx="3282315" cy="2982933"/>
          </a:xfrm>
          <a:prstGeom prst="rect">
            <a:avLst/>
          </a:prstGeom>
          <a:solidFill>
            <a:schemeClr val="tx1"/>
          </a:solid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Harmonizing 12620 data categories</a:t>
            </a:r>
            <a:br>
              <a:rPr lang="en-US" dirty="0" smtClean="0"/>
            </a:br>
            <a:r>
              <a:rPr lang="en-US" dirty="0">
                <a:solidFill>
                  <a:schemeClr val="tx2"/>
                </a:solidFill>
              </a:rPr>
              <a:t> </a:t>
            </a:r>
            <a:r>
              <a:rPr lang="en-US" dirty="0" smtClean="0">
                <a:solidFill>
                  <a:schemeClr val="tx2"/>
                </a:solidFill>
              </a:rPr>
              <a:t>Relation Registries</a:t>
            </a:r>
            <a:endParaRPr lang="en-US" dirty="0">
              <a:solidFill>
                <a:schemeClr val="tx2"/>
              </a:solidFill>
            </a:endParaRPr>
          </a:p>
        </p:txBody>
      </p:sp>
      <p:grpSp>
        <p:nvGrpSpPr>
          <p:cNvPr id="60" name="Group 59"/>
          <p:cNvGrpSpPr/>
          <p:nvPr/>
        </p:nvGrpSpPr>
        <p:grpSpPr>
          <a:xfrm>
            <a:off x="2895600" y="1676400"/>
            <a:ext cx="6096000" cy="838200"/>
            <a:chOff x="2895600" y="1676400"/>
            <a:chExt cx="6096000" cy="838200"/>
          </a:xfrm>
        </p:grpSpPr>
        <p:grpSp>
          <p:nvGrpSpPr>
            <p:cNvPr id="11" name="Group 49"/>
            <p:cNvGrpSpPr/>
            <p:nvPr/>
          </p:nvGrpSpPr>
          <p:grpSpPr>
            <a:xfrm>
              <a:off x="2895600" y="1676400"/>
              <a:ext cx="6096000" cy="838200"/>
              <a:chOff x="609600" y="1676400"/>
              <a:chExt cx="6096000" cy="838200"/>
            </a:xfrm>
          </p:grpSpPr>
          <p:sp>
            <p:nvSpPr>
              <p:cNvPr id="13" name="Rectangle 12"/>
              <p:cNvSpPr/>
              <p:nvPr/>
            </p:nvSpPr>
            <p:spPr bwMode="auto">
              <a:xfrm>
                <a:off x="609600" y="1676400"/>
                <a:ext cx="6096000" cy="838200"/>
              </a:xfrm>
              <a:prstGeom prst="rect">
                <a:avLst/>
              </a:prstGeom>
              <a:gradFill flip="none" rotWithShape="1">
                <a:gsLst>
                  <a:gs pos="5000">
                    <a:srgbClr val="9999FF"/>
                  </a:gs>
                  <a:gs pos="100000">
                    <a:srgbClr val="CC99FF"/>
                  </a:gs>
                  <a:gs pos="70000">
                    <a:srgbClr val="C4D6EB"/>
                  </a:gs>
                  <a:gs pos="100000">
                    <a:srgbClr val="FFEBFA"/>
                  </a:gs>
                </a:gsLst>
                <a:lin ang="0" scaled="0"/>
                <a:tileRect/>
              </a:gra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14" name="Rounded Rectangle 13"/>
              <p:cNvSpPr/>
              <p:nvPr/>
            </p:nvSpPr>
            <p:spPr bwMode="auto">
              <a:xfrm>
                <a:off x="2590800" y="1828800"/>
                <a:ext cx="2362200" cy="533400"/>
              </a:xfrm>
              <a:prstGeom prst="roundRect">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a:outerShdw blurRad="50800" dist="38100" dir="18900000" algn="bl" rotWithShape="0">
                  <a:prstClr val="black">
                    <a:alpha val="40000"/>
                  </a:prstClr>
                </a:outerShdw>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15" name="Rectangle 14"/>
              <p:cNvSpPr/>
              <p:nvPr/>
            </p:nvSpPr>
            <p:spPr bwMode="auto">
              <a:xfrm>
                <a:off x="2743200" y="1905000"/>
                <a:ext cx="457200" cy="152400"/>
              </a:xfrm>
              <a:prstGeom prst="rect">
                <a:avLst/>
              </a:prstGeom>
              <a:solidFill>
                <a:srgbClr val="FF3300"/>
              </a:soli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16" name="Rectangle 15"/>
              <p:cNvSpPr/>
              <p:nvPr/>
            </p:nvSpPr>
            <p:spPr bwMode="auto">
              <a:xfrm>
                <a:off x="3657600" y="1905000"/>
                <a:ext cx="457200" cy="152400"/>
              </a:xfrm>
              <a:prstGeom prst="rect">
                <a:avLst/>
              </a:prstGeom>
              <a:solidFill>
                <a:srgbClr val="FF3300"/>
              </a:soli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17" name="Rectangle 16"/>
              <p:cNvSpPr/>
              <p:nvPr/>
            </p:nvSpPr>
            <p:spPr bwMode="auto">
              <a:xfrm>
                <a:off x="3276600" y="2133600"/>
                <a:ext cx="457200" cy="152400"/>
              </a:xfrm>
              <a:prstGeom prst="rect">
                <a:avLst/>
              </a:prstGeom>
              <a:solidFill>
                <a:srgbClr val="FF3300"/>
              </a:soli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18" name="Rectangle 17"/>
              <p:cNvSpPr/>
              <p:nvPr/>
            </p:nvSpPr>
            <p:spPr bwMode="auto">
              <a:xfrm>
                <a:off x="4267200" y="2133600"/>
                <a:ext cx="457200" cy="152400"/>
              </a:xfrm>
              <a:prstGeom prst="rect">
                <a:avLst/>
              </a:prstGeom>
              <a:solidFill>
                <a:srgbClr val="FF3300"/>
              </a:soli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grpSp>
        <p:sp>
          <p:nvSpPr>
            <p:cNvPr id="12" name="Rectangle 11"/>
            <p:cNvSpPr/>
            <p:nvPr/>
          </p:nvSpPr>
          <p:spPr bwMode="auto">
            <a:xfrm>
              <a:off x="7239000" y="2362200"/>
              <a:ext cx="1524000" cy="152400"/>
            </a:xfrm>
            <a:prstGeom prst="rect">
              <a:avLst/>
            </a:prstGeom>
            <a:no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Arial" charset="0"/>
                </a:rPr>
                <a:t>Relation</a:t>
              </a:r>
              <a:r>
                <a:rPr kumimoji="0" lang="en-US" sz="900" b="1" i="0" u="none" strike="noStrike" cap="none" normalizeH="0" dirty="0" smtClean="0">
                  <a:ln>
                    <a:noFill/>
                  </a:ln>
                  <a:solidFill>
                    <a:srgbClr val="000000"/>
                  </a:solidFill>
                  <a:effectLst/>
                  <a:latin typeface="Arial" charset="0"/>
                </a:rPr>
                <a:t> registries</a:t>
              </a:r>
              <a:endParaRPr kumimoji="0" lang="en-US" sz="900" b="1" i="0" u="none" strike="noStrike" cap="none" normalizeH="0" baseline="0" dirty="0" smtClean="0">
                <a:ln>
                  <a:noFill/>
                </a:ln>
                <a:solidFill>
                  <a:srgbClr val="000000"/>
                </a:solidFill>
                <a:effectLst/>
                <a:latin typeface="Arial" charset="0"/>
              </a:endParaRPr>
            </a:p>
          </p:txBody>
        </p:sp>
      </p:grpSp>
      <p:grpSp>
        <p:nvGrpSpPr>
          <p:cNvPr id="19" name="Group 18"/>
          <p:cNvGrpSpPr/>
          <p:nvPr/>
        </p:nvGrpSpPr>
        <p:grpSpPr>
          <a:xfrm>
            <a:off x="2895600" y="3276600"/>
            <a:ext cx="6096000" cy="838200"/>
            <a:chOff x="609600" y="3276600"/>
            <a:chExt cx="6096000" cy="838200"/>
          </a:xfrm>
        </p:grpSpPr>
        <p:grpSp>
          <p:nvGrpSpPr>
            <p:cNvPr id="20" name="Group 50"/>
            <p:cNvGrpSpPr/>
            <p:nvPr/>
          </p:nvGrpSpPr>
          <p:grpSpPr>
            <a:xfrm>
              <a:off x="609600" y="3276600"/>
              <a:ext cx="6096000" cy="838200"/>
              <a:chOff x="609600" y="3276600"/>
              <a:chExt cx="6096000" cy="838200"/>
            </a:xfrm>
          </p:grpSpPr>
          <p:sp>
            <p:nvSpPr>
              <p:cNvPr id="22" name="Rectangle 21"/>
              <p:cNvSpPr/>
              <p:nvPr/>
            </p:nvSpPr>
            <p:spPr bwMode="auto">
              <a:xfrm>
                <a:off x="609600" y="3276600"/>
                <a:ext cx="6096000" cy="838200"/>
              </a:xfrm>
              <a:prstGeom prst="rect">
                <a:avLst/>
              </a:prstGeom>
              <a:gradFill flip="none" rotWithShape="1">
                <a:gsLst>
                  <a:gs pos="5000">
                    <a:srgbClr val="9999FF"/>
                  </a:gs>
                  <a:gs pos="100000">
                    <a:srgbClr val="85C2FF"/>
                  </a:gs>
                  <a:gs pos="70000">
                    <a:srgbClr val="C4D6EB"/>
                  </a:gs>
                  <a:gs pos="100000">
                    <a:srgbClr val="FFEBFA"/>
                  </a:gs>
                </a:gsLst>
                <a:lin ang="10800000" scaled="0"/>
                <a:tileRect/>
              </a:gra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3" name="Rounded Rectangle 22"/>
              <p:cNvSpPr/>
              <p:nvPr/>
            </p:nvSpPr>
            <p:spPr bwMode="auto">
              <a:xfrm>
                <a:off x="1295400" y="3352800"/>
                <a:ext cx="2362200" cy="533400"/>
              </a:xfrm>
              <a:prstGeom prst="roundRect">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a:outerShdw blurRad="50800" dist="38100" dir="18900000" algn="bl" rotWithShape="0">
                  <a:prstClr val="black">
                    <a:alpha val="40000"/>
                  </a:prstClr>
                </a:outerShdw>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4" name="Oval 23"/>
              <p:cNvSpPr/>
              <p:nvPr/>
            </p:nvSpPr>
            <p:spPr bwMode="auto">
              <a:xfrm>
                <a:off x="1524000" y="35052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5" name="Oval 24"/>
              <p:cNvSpPr/>
              <p:nvPr/>
            </p:nvSpPr>
            <p:spPr bwMode="auto">
              <a:xfrm>
                <a:off x="1676400" y="36576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6" name="Oval 25"/>
              <p:cNvSpPr/>
              <p:nvPr/>
            </p:nvSpPr>
            <p:spPr bwMode="auto">
              <a:xfrm>
                <a:off x="2057400" y="35052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7" name="Oval 26"/>
              <p:cNvSpPr/>
              <p:nvPr/>
            </p:nvSpPr>
            <p:spPr bwMode="auto">
              <a:xfrm>
                <a:off x="2362200" y="36576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28" name="Oval 27"/>
              <p:cNvSpPr/>
              <p:nvPr/>
            </p:nvSpPr>
            <p:spPr bwMode="auto">
              <a:xfrm>
                <a:off x="2743200" y="34290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pic>
            <p:nvPicPr>
              <p:cNvPr id="29" name="Picture 28" descr="NewISOcat.jpg"/>
              <p:cNvPicPr>
                <a:picLocks noChangeAspect="1"/>
              </p:cNvPicPr>
              <p:nvPr/>
            </p:nvPicPr>
            <p:blipFill>
              <a:blip r:embed="rId3" cstate="print"/>
              <a:stretch>
                <a:fillRect/>
              </a:stretch>
            </p:blipFill>
            <p:spPr>
              <a:xfrm>
                <a:off x="2971800" y="3581400"/>
                <a:ext cx="551180" cy="231140"/>
              </a:xfrm>
              <a:prstGeom prst="rect">
                <a:avLst/>
              </a:prstGeom>
            </p:spPr>
          </p:pic>
          <p:sp>
            <p:nvSpPr>
              <p:cNvPr id="30" name="Rounded Rectangle 29"/>
              <p:cNvSpPr/>
              <p:nvPr/>
            </p:nvSpPr>
            <p:spPr bwMode="auto">
              <a:xfrm>
                <a:off x="3886200" y="3352800"/>
                <a:ext cx="2362200" cy="533400"/>
              </a:xfrm>
              <a:prstGeom prst="roundRect">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a:outerShdw blurRad="50800" dist="38100" dir="18900000" algn="bl" rotWithShape="0">
                  <a:prstClr val="black">
                    <a:alpha val="40000"/>
                  </a:prstClr>
                </a:outerShdw>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31" name="Oval 30"/>
              <p:cNvSpPr/>
              <p:nvPr/>
            </p:nvSpPr>
            <p:spPr bwMode="auto">
              <a:xfrm>
                <a:off x="4114800" y="35052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32" name="Oval 31"/>
              <p:cNvSpPr/>
              <p:nvPr/>
            </p:nvSpPr>
            <p:spPr bwMode="auto">
              <a:xfrm>
                <a:off x="4648200" y="36576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33" name="Oval 32"/>
              <p:cNvSpPr/>
              <p:nvPr/>
            </p:nvSpPr>
            <p:spPr bwMode="auto">
              <a:xfrm>
                <a:off x="5105400" y="3505200"/>
                <a:ext cx="228600" cy="152400"/>
              </a:xfrm>
              <a:prstGeom prst="ellipse">
                <a:avLst/>
              </a:prstGeom>
              <a:solidFill>
                <a:srgbClr val="00B05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pic>
            <p:nvPicPr>
              <p:cNvPr id="34" name="Picture 33" descr="Minerva.gif"/>
              <p:cNvPicPr>
                <a:picLocks noChangeAspect="1"/>
              </p:cNvPicPr>
              <p:nvPr/>
            </p:nvPicPr>
            <p:blipFill>
              <a:blip r:embed="rId4" cstate="print"/>
              <a:stretch>
                <a:fillRect/>
              </a:stretch>
            </p:blipFill>
            <p:spPr>
              <a:xfrm>
                <a:off x="5715000" y="3429000"/>
                <a:ext cx="369094" cy="381000"/>
              </a:xfrm>
              <a:prstGeom prst="rect">
                <a:avLst/>
              </a:prstGeom>
            </p:spPr>
          </p:pic>
        </p:grpSp>
        <p:sp>
          <p:nvSpPr>
            <p:cNvPr id="21" name="Rectangle 20"/>
            <p:cNvSpPr/>
            <p:nvPr/>
          </p:nvSpPr>
          <p:spPr bwMode="auto">
            <a:xfrm>
              <a:off x="4953000" y="3962400"/>
              <a:ext cx="1524000" cy="152400"/>
            </a:xfrm>
            <a:prstGeom prst="rect">
              <a:avLst/>
            </a:prstGeom>
            <a:no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Arial" charset="0"/>
                </a:rPr>
                <a:t>Data Category</a:t>
              </a:r>
              <a:r>
                <a:rPr kumimoji="0" lang="en-US" sz="900" b="1" i="0" u="none" strike="noStrike" cap="none" normalizeH="0" dirty="0" smtClean="0">
                  <a:ln>
                    <a:noFill/>
                  </a:ln>
                  <a:solidFill>
                    <a:srgbClr val="000000"/>
                  </a:solidFill>
                  <a:effectLst/>
                  <a:latin typeface="Arial" charset="0"/>
                </a:rPr>
                <a:t> registries</a:t>
              </a:r>
              <a:endParaRPr kumimoji="0" lang="en-US" sz="900" b="1" i="0" u="none" strike="noStrike" cap="none" normalizeH="0" baseline="0" dirty="0" smtClean="0">
                <a:ln>
                  <a:noFill/>
                </a:ln>
                <a:solidFill>
                  <a:srgbClr val="000000"/>
                </a:solidFill>
                <a:effectLst/>
                <a:latin typeface="Arial" charset="0"/>
              </a:endParaRPr>
            </a:p>
          </p:txBody>
        </p:sp>
      </p:grpSp>
      <p:cxnSp>
        <p:nvCxnSpPr>
          <p:cNvPr id="46" name="Straight Arrow Connector 45"/>
          <p:cNvCxnSpPr>
            <a:endCxn id="15" idx="2"/>
          </p:cNvCxnSpPr>
          <p:nvPr/>
        </p:nvCxnSpPr>
        <p:spPr bwMode="auto">
          <a:xfrm rot="5400000" flipH="1" flipV="1">
            <a:off x="3867150" y="2266950"/>
            <a:ext cx="1600200" cy="1181100"/>
          </a:xfrm>
          <a:prstGeom prst="straightConnector1">
            <a:avLst/>
          </a:prstGeom>
          <a:noFill/>
          <a:ln w="28575" cap="flat" cmpd="sng" algn="ctr">
            <a:solidFill>
              <a:schemeClr val="accent1"/>
            </a:solidFill>
            <a:prstDash val="solid"/>
            <a:round/>
            <a:headEnd type="triangle" w="lg" len="lg"/>
            <a:tailEnd type="none" w="lg" len="lg"/>
          </a:ln>
          <a:effectLst/>
        </p:spPr>
      </p:cxnSp>
      <p:cxnSp>
        <p:nvCxnSpPr>
          <p:cNvPr id="48" name="Straight Arrow Connector 47"/>
          <p:cNvCxnSpPr>
            <a:stCxn id="15" idx="2"/>
          </p:cNvCxnSpPr>
          <p:nvPr/>
        </p:nvCxnSpPr>
        <p:spPr bwMode="auto">
          <a:xfrm rot="16200000" flipH="1">
            <a:off x="5600700" y="1714500"/>
            <a:ext cx="1524000" cy="2209800"/>
          </a:xfrm>
          <a:prstGeom prst="straightConnector1">
            <a:avLst/>
          </a:prstGeom>
          <a:noFill/>
          <a:ln w="28575" cap="flat" cmpd="sng" algn="ctr">
            <a:solidFill>
              <a:schemeClr val="accent1"/>
            </a:solidFill>
            <a:prstDash val="solid"/>
            <a:round/>
            <a:headEnd type="none" w="med" len="med"/>
            <a:tailEnd type="triangle" w="lg" len="lg"/>
          </a:ln>
          <a:effectLst/>
        </p:spPr>
      </p:cxnSp>
      <p:grpSp>
        <p:nvGrpSpPr>
          <p:cNvPr id="57" name="Group 56"/>
          <p:cNvGrpSpPr/>
          <p:nvPr/>
        </p:nvGrpSpPr>
        <p:grpSpPr>
          <a:xfrm>
            <a:off x="2819400" y="5029200"/>
            <a:ext cx="6172200" cy="838200"/>
            <a:chOff x="2819400" y="5029200"/>
            <a:chExt cx="6172200" cy="838200"/>
          </a:xfrm>
        </p:grpSpPr>
        <p:grpSp>
          <p:nvGrpSpPr>
            <p:cNvPr id="35" name="Group 34"/>
            <p:cNvGrpSpPr/>
            <p:nvPr/>
          </p:nvGrpSpPr>
          <p:grpSpPr>
            <a:xfrm>
              <a:off x="2819400" y="5029200"/>
              <a:ext cx="6172200" cy="838200"/>
              <a:chOff x="609600" y="5029200"/>
              <a:chExt cx="6172200" cy="838200"/>
            </a:xfrm>
          </p:grpSpPr>
          <p:grpSp>
            <p:nvGrpSpPr>
              <p:cNvPr id="36" name="Group 51"/>
              <p:cNvGrpSpPr/>
              <p:nvPr/>
            </p:nvGrpSpPr>
            <p:grpSpPr>
              <a:xfrm>
                <a:off x="609600" y="5029200"/>
                <a:ext cx="6172200" cy="838200"/>
                <a:chOff x="609600" y="5029200"/>
                <a:chExt cx="6324600" cy="838200"/>
              </a:xfrm>
            </p:grpSpPr>
            <p:sp>
              <p:nvSpPr>
                <p:cNvPr id="38" name="Rectangle 37"/>
                <p:cNvSpPr/>
                <p:nvPr/>
              </p:nvSpPr>
              <p:spPr bwMode="auto">
                <a:xfrm>
                  <a:off x="609600" y="5029200"/>
                  <a:ext cx="6324600" cy="838200"/>
                </a:xfrm>
                <a:prstGeom prst="rect">
                  <a:avLst/>
                </a:prstGeom>
                <a:gradFill flip="none" rotWithShape="1">
                  <a:gsLst>
                    <a:gs pos="0">
                      <a:srgbClr val="FFFFCC">
                        <a:alpha val="88000"/>
                      </a:srgbClr>
                    </a:gs>
                    <a:gs pos="100000">
                      <a:srgbClr val="85C2FF"/>
                    </a:gs>
                    <a:gs pos="70000">
                      <a:srgbClr val="C4D6EB"/>
                    </a:gs>
                    <a:gs pos="100000">
                      <a:srgbClr val="FFEBFA"/>
                    </a:gs>
                  </a:gsLst>
                  <a:lin ang="0" scaled="1"/>
                  <a:tileRect/>
                </a:gra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39" name="Flowchart: Magnetic Disk 38"/>
                <p:cNvSpPr/>
                <p:nvPr/>
              </p:nvSpPr>
              <p:spPr bwMode="auto">
                <a:xfrm>
                  <a:off x="914400" y="5257800"/>
                  <a:ext cx="685800" cy="457200"/>
                </a:xfrm>
                <a:prstGeom prst="flowChartMagneticDisk">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grpSp>
              <p:nvGrpSpPr>
                <p:cNvPr id="40" name="Group 32"/>
                <p:cNvGrpSpPr/>
                <p:nvPr/>
              </p:nvGrpSpPr>
              <p:grpSpPr>
                <a:xfrm>
                  <a:off x="2438400" y="5181600"/>
                  <a:ext cx="762000" cy="609600"/>
                  <a:chOff x="3048000" y="5181600"/>
                  <a:chExt cx="762000" cy="609600"/>
                </a:xfrm>
              </p:grpSpPr>
              <p:sp>
                <p:nvSpPr>
                  <p:cNvPr id="41" name="Flowchart: Document 40"/>
                  <p:cNvSpPr/>
                  <p:nvPr/>
                </p:nvSpPr>
                <p:spPr bwMode="auto">
                  <a:xfrm>
                    <a:off x="3048000" y="5181600"/>
                    <a:ext cx="762000" cy="609600"/>
                  </a:xfrm>
                  <a:prstGeom prst="flowChartDocument">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42" name="Rectangle 41"/>
                  <p:cNvSpPr/>
                  <p:nvPr/>
                </p:nvSpPr>
                <p:spPr bwMode="auto">
                  <a:xfrm>
                    <a:off x="3124200" y="5257800"/>
                    <a:ext cx="533400" cy="762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43" name="Rectangle 42"/>
                  <p:cNvSpPr/>
                  <p:nvPr/>
                </p:nvSpPr>
                <p:spPr bwMode="auto">
                  <a:xfrm>
                    <a:off x="3124200" y="5410200"/>
                    <a:ext cx="381000" cy="762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44" name="Rectangle 43"/>
                  <p:cNvSpPr/>
                  <p:nvPr/>
                </p:nvSpPr>
                <p:spPr bwMode="auto">
                  <a:xfrm>
                    <a:off x="3276600" y="5562600"/>
                    <a:ext cx="381000" cy="762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grpSp>
          </p:grpSp>
          <p:sp>
            <p:nvSpPr>
              <p:cNvPr id="37" name="Rectangle 36"/>
              <p:cNvSpPr/>
              <p:nvPr/>
            </p:nvSpPr>
            <p:spPr bwMode="auto">
              <a:xfrm>
                <a:off x="4953000" y="5715000"/>
                <a:ext cx="1524000" cy="152400"/>
              </a:xfrm>
              <a:prstGeom prst="rect">
                <a:avLst/>
              </a:prstGeom>
              <a:no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Arial" charset="0"/>
                  </a:rPr>
                  <a:t>resource</a:t>
                </a:r>
                <a:r>
                  <a:rPr kumimoji="0" lang="en-US" sz="900" b="1" i="0" u="none" strike="noStrike" cap="none" normalizeH="0" dirty="0" smtClean="0">
                    <a:ln>
                      <a:noFill/>
                    </a:ln>
                    <a:solidFill>
                      <a:srgbClr val="000000"/>
                    </a:solidFill>
                    <a:effectLst/>
                    <a:latin typeface="Arial" charset="0"/>
                  </a:rPr>
                  <a:t> registries</a:t>
                </a:r>
                <a:endParaRPr kumimoji="0" lang="en-US" sz="900" b="1" i="0" u="none" strike="noStrike" cap="none" normalizeH="0" baseline="0" dirty="0" smtClean="0">
                  <a:ln>
                    <a:noFill/>
                  </a:ln>
                  <a:solidFill>
                    <a:srgbClr val="000000"/>
                  </a:solidFill>
                  <a:effectLst/>
                  <a:latin typeface="Arial" charset="0"/>
                </a:endParaRPr>
              </a:p>
            </p:txBody>
          </p:sp>
        </p:grpSp>
        <p:grpSp>
          <p:nvGrpSpPr>
            <p:cNvPr id="49" name="Group 48"/>
            <p:cNvGrpSpPr/>
            <p:nvPr/>
          </p:nvGrpSpPr>
          <p:grpSpPr>
            <a:xfrm>
              <a:off x="7620000" y="5181600"/>
              <a:ext cx="762000" cy="533400"/>
              <a:chOff x="7467600" y="5029200"/>
              <a:chExt cx="762000" cy="533400"/>
            </a:xfrm>
          </p:grpSpPr>
          <p:sp>
            <p:nvSpPr>
              <p:cNvPr id="50" name="Flowchart: Magnetic Disk 49"/>
              <p:cNvSpPr/>
              <p:nvPr/>
            </p:nvSpPr>
            <p:spPr bwMode="auto">
              <a:xfrm>
                <a:off x="7467600" y="5029200"/>
                <a:ext cx="762000" cy="533400"/>
              </a:xfrm>
              <a:prstGeom prst="flowChartMagneticDisk">
                <a:avLst/>
              </a:prstGeom>
              <a:gradFill>
                <a:gsLst>
                  <a:gs pos="5000">
                    <a:srgbClr val="9999FF"/>
                  </a:gs>
                  <a:gs pos="100000">
                    <a:srgbClr val="CC99FF"/>
                  </a:gs>
                  <a:gs pos="70000">
                    <a:srgbClr val="C4D6EB"/>
                  </a:gs>
                  <a:gs pos="100000">
                    <a:srgbClr val="FFEBFA"/>
                  </a:gs>
                </a:gsLst>
                <a:lin ang="0" scaled="0"/>
              </a:gradFill>
              <a:ln w="9525" cap="flat" cmpd="sng" algn="ctr">
                <a:solidFill>
                  <a:srgbClr val="2D4E6F"/>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51" name="Rectangle 50"/>
              <p:cNvSpPr/>
              <p:nvPr/>
            </p:nvSpPr>
            <p:spPr bwMode="auto">
              <a:xfrm>
                <a:off x="7543800" y="5181600"/>
                <a:ext cx="152400" cy="3048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52" name="Rectangle 51"/>
              <p:cNvSpPr/>
              <p:nvPr/>
            </p:nvSpPr>
            <p:spPr bwMode="auto">
              <a:xfrm>
                <a:off x="7772400" y="5105400"/>
                <a:ext cx="152400" cy="3810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53" name="Rectangle 52"/>
              <p:cNvSpPr/>
              <p:nvPr/>
            </p:nvSpPr>
            <p:spPr bwMode="auto">
              <a:xfrm>
                <a:off x="8001000" y="5334000"/>
                <a:ext cx="152400" cy="152400"/>
              </a:xfrm>
              <a:prstGeom prst="rect">
                <a:avLst/>
              </a:prstGeom>
              <a:solidFill>
                <a:srgbClr val="6600CC"/>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grpSp>
      </p:grpSp>
      <p:cxnSp>
        <p:nvCxnSpPr>
          <p:cNvPr id="54" name="Straight Arrow Connector 53"/>
          <p:cNvCxnSpPr>
            <a:endCxn id="52" idx="0"/>
          </p:cNvCxnSpPr>
          <p:nvPr/>
        </p:nvCxnSpPr>
        <p:spPr bwMode="auto">
          <a:xfrm rot="16200000" flipH="1">
            <a:off x="6934200" y="4191000"/>
            <a:ext cx="1600200" cy="533400"/>
          </a:xfrm>
          <a:prstGeom prst="straightConnector1">
            <a:avLst/>
          </a:prstGeom>
          <a:noFill/>
          <a:ln w="28575" cap="flat" cmpd="sng" algn="ctr">
            <a:solidFill>
              <a:schemeClr val="accent1"/>
            </a:solidFill>
            <a:prstDash val="solid"/>
            <a:round/>
            <a:headEnd type="triangle" w="lg" len="lg"/>
            <a:tailEnd type="none" w="lg" len="lg"/>
          </a:ln>
          <a:effectLst/>
        </p:spPr>
      </p:cxnSp>
      <p:sp>
        <p:nvSpPr>
          <p:cNvPr id="55" name="Curved Up Arrow 54"/>
          <p:cNvSpPr/>
          <p:nvPr/>
        </p:nvSpPr>
        <p:spPr bwMode="auto">
          <a:xfrm rot="1812209">
            <a:off x="242293" y="4969335"/>
            <a:ext cx="4251123" cy="918952"/>
          </a:xfrm>
          <a:prstGeom prst="curvedUpArrow">
            <a:avLst/>
          </a:prstGeom>
          <a:gradFill>
            <a:gsLst>
              <a:gs pos="5000">
                <a:srgbClr val="9999FF"/>
              </a:gs>
              <a:gs pos="100000">
                <a:srgbClr val="CC99FF"/>
              </a:gs>
              <a:gs pos="70000">
                <a:srgbClr val="C4D6EB"/>
              </a:gs>
              <a:gs pos="100000">
                <a:srgbClr val="FFEBFA"/>
              </a:gs>
            </a:gsLst>
            <a:lin ang="0" scaled="0"/>
          </a:gra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cxnSp>
        <p:nvCxnSpPr>
          <p:cNvPr id="45" name="Straight Arrow Connector 44"/>
          <p:cNvCxnSpPr/>
          <p:nvPr/>
        </p:nvCxnSpPr>
        <p:spPr bwMode="auto">
          <a:xfrm rot="16200000" flipV="1">
            <a:off x="3855675" y="4008074"/>
            <a:ext cx="1447799" cy="1051653"/>
          </a:xfrm>
          <a:prstGeom prst="straightConnector1">
            <a:avLst/>
          </a:prstGeom>
          <a:noFill/>
          <a:ln w="28575" cap="flat" cmpd="sng" algn="ctr">
            <a:solidFill>
              <a:schemeClr val="accent1"/>
            </a:solidFill>
            <a:prstDash val="solid"/>
            <a:round/>
            <a:headEnd type="none" w="med" len="med"/>
            <a:tailEnd type="triangle" w="lg" len="lg"/>
          </a:ln>
          <a:effectLst/>
        </p:spPr>
      </p:cxnSp>
      <p:pic>
        <p:nvPicPr>
          <p:cNvPr id="2050" name="Picture 2" descr="C:\Program Files\Microsoft Office\MEDIA\CAGCAT10\j0195384.wmf"/>
          <p:cNvPicPr>
            <a:picLocks noChangeAspect="1" noChangeArrowheads="1"/>
          </p:cNvPicPr>
          <p:nvPr/>
        </p:nvPicPr>
        <p:blipFill>
          <a:blip r:embed="rId5" cstate="print"/>
          <a:srcRect/>
          <a:stretch>
            <a:fillRect/>
          </a:stretch>
        </p:blipFill>
        <p:spPr bwMode="auto">
          <a:xfrm>
            <a:off x="457004" y="2438400"/>
            <a:ext cx="1567478" cy="16002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ssolve">
                                      <p:cBhvr>
                                        <p:cTn id="7" dur="500"/>
                                        <p:tgtEl>
                                          <p:spTgt spid="5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dissolve">
                                      <p:cBhvr>
                                        <p:cTn id="11" dur="500"/>
                                        <p:tgtEl>
                                          <p:spTgt spid="1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dissolve">
                                      <p:cBhvr>
                                        <p:cTn id="15" dur="5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500" fill="hold"/>
                                        <p:tgtEl>
                                          <p:spTgt spid="2050"/>
                                        </p:tgtEl>
                                        <p:attrNameLst>
                                          <p:attrName>ppt_w</p:attrName>
                                        </p:attrNameLst>
                                      </p:cBhvr>
                                      <p:tavLst>
                                        <p:tav tm="0">
                                          <p:val>
                                            <p:fltVal val="0"/>
                                          </p:val>
                                        </p:tav>
                                        <p:tav tm="100000">
                                          <p:val>
                                            <p:strVal val="#ppt_w"/>
                                          </p:val>
                                        </p:tav>
                                      </p:tavLst>
                                    </p:anim>
                                    <p:anim calcmode="lin" valueType="num">
                                      <p:cBhvr>
                                        <p:cTn id="21" dur="500" fill="hold"/>
                                        <p:tgtEl>
                                          <p:spTgt spid="2050"/>
                                        </p:tgtEl>
                                        <p:attrNameLst>
                                          <p:attrName>ppt_h</p:attrName>
                                        </p:attrNameLst>
                                      </p:cBhvr>
                                      <p:tavLst>
                                        <p:tav tm="0">
                                          <p:val>
                                            <p:fltVal val="0"/>
                                          </p:val>
                                        </p:tav>
                                        <p:tav tm="100000">
                                          <p:val>
                                            <p:strVal val="#ppt_h"/>
                                          </p:val>
                                        </p:tav>
                                      </p:tavLst>
                                    </p:anim>
                                    <p:animEffect transition="in" filter="fade">
                                      <p:cBhvr>
                                        <p:cTn id="22" dur="5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 calcmode="lin" valueType="num">
                                      <p:cBhvr>
                                        <p:cTn id="34" dur="500" fill="hold"/>
                                        <p:tgtEl>
                                          <p:spTgt spid="45"/>
                                        </p:tgtEl>
                                        <p:attrNameLst>
                                          <p:attrName>ppt_w</p:attrName>
                                        </p:attrNameLst>
                                      </p:cBhvr>
                                      <p:tavLst>
                                        <p:tav tm="0">
                                          <p:val>
                                            <p:fltVal val="0"/>
                                          </p:val>
                                        </p:tav>
                                        <p:tav tm="100000">
                                          <p:val>
                                            <p:strVal val="#ppt_w"/>
                                          </p:val>
                                        </p:tav>
                                      </p:tavLst>
                                    </p:anim>
                                    <p:anim calcmode="lin" valueType="num">
                                      <p:cBhvr>
                                        <p:cTn id="35" dur="500" fill="hold"/>
                                        <p:tgtEl>
                                          <p:spTgt spid="45"/>
                                        </p:tgtEl>
                                        <p:attrNameLst>
                                          <p:attrName>ppt_h</p:attrName>
                                        </p:attrNameLst>
                                      </p:cBhvr>
                                      <p:tavLst>
                                        <p:tav tm="0">
                                          <p:val>
                                            <p:fltVal val="0"/>
                                          </p:val>
                                        </p:tav>
                                        <p:tav tm="100000">
                                          <p:val>
                                            <p:strVal val="#ppt_h"/>
                                          </p:val>
                                        </p:tav>
                                      </p:tavLst>
                                    </p:anim>
                                    <p:animEffect transition="in" filter="fade">
                                      <p:cBhvr>
                                        <p:cTn id="36" dur="500"/>
                                        <p:tgtEl>
                                          <p:spTgt spid="45"/>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nodeType="click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p:cTn id="41" dur="500" fill="hold"/>
                                        <p:tgtEl>
                                          <p:spTgt spid="46"/>
                                        </p:tgtEl>
                                        <p:attrNameLst>
                                          <p:attrName>ppt_w</p:attrName>
                                        </p:attrNameLst>
                                      </p:cBhvr>
                                      <p:tavLst>
                                        <p:tav tm="0">
                                          <p:val>
                                            <p:fltVal val="0"/>
                                          </p:val>
                                        </p:tav>
                                        <p:tav tm="100000">
                                          <p:val>
                                            <p:strVal val="#ppt_w"/>
                                          </p:val>
                                        </p:tav>
                                      </p:tavLst>
                                    </p:anim>
                                    <p:anim calcmode="lin" valueType="num">
                                      <p:cBhvr>
                                        <p:cTn id="42" dur="500" fill="hold"/>
                                        <p:tgtEl>
                                          <p:spTgt spid="46"/>
                                        </p:tgtEl>
                                        <p:attrNameLst>
                                          <p:attrName>ppt_h</p:attrName>
                                        </p:attrNameLst>
                                      </p:cBhvr>
                                      <p:tavLst>
                                        <p:tav tm="0">
                                          <p:val>
                                            <p:fltVal val="0"/>
                                          </p:val>
                                        </p:tav>
                                        <p:tav tm="100000">
                                          <p:val>
                                            <p:strVal val="#ppt_h"/>
                                          </p:val>
                                        </p:tav>
                                      </p:tavLst>
                                    </p:anim>
                                    <p:animEffect transition="in" filter="fade">
                                      <p:cBhvr>
                                        <p:cTn id="43" dur="500"/>
                                        <p:tgtEl>
                                          <p:spTgt spid="46"/>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ppt_w</p:attrName>
                                        </p:attrNameLst>
                                      </p:cBhvr>
                                      <p:tavLst>
                                        <p:tav tm="0">
                                          <p:val>
                                            <p:fltVal val="0"/>
                                          </p:val>
                                        </p:tav>
                                        <p:tav tm="100000">
                                          <p:val>
                                            <p:strVal val="#ppt_w"/>
                                          </p:val>
                                        </p:tav>
                                      </p:tavLst>
                                    </p:anim>
                                    <p:anim calcmode="lin" valueType="num">
                                      <p:cBhvr>
                                        <p:cTn id="49" dur="500" fill="hold"/>
                                        <p:tgtEl>
                                          <p:spTgt spid="48"/>
                                        </p:tgtEl>
                                        <p:attrNameLst>
                                          <p:attrName>ppt_h</p:attrName>
                                        </p:attrNameLst>
                                      </p:cBhvr>
                                      <p:tavLst>
                                        <p:tav tm="0">
                                          <p:val>
                                            <p:fltVal val="0"/>
                                          </p:val>
                                        </p:tav>
                                        <p:tav tm="100000">
                                          <p:val>
                                            <p:strVal val="#ppt_h"/>
                                          </p:val>
                                        </p:tav>
                                      </p:tavLst>
                                    </p:anim>
                                    <p:animEffect transition="in" filter="fade">
                                      <p:cBhvr>
                                        <p:cTn id="50" dur="500"/>
                                        <p:tgtEl>
                                          <p:spTgt spid="4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animEffect transition="in" filter="fade">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a:t>Harmonizing  interchange formats </a:t>
            </a:r>
            <a:r>
              <a:rPr lang="en-US" dirty="0" smtClean="0"/>
              <a:t/>
            </a:r>
            <a:br>
              <a:rPr lang="en-US" dirty="0" smtClean="0"/>
            </a:br>
            <a:r>
              <a:rPr lang="en-US" sz="3600" dirty="0" smtClean="0">
                <a:solidFill>
                  <a:schemeClr val="tx2"/>
                </a:solidFill>
              </a:rPr>
              <a:t>Possibility to use TEI?</a:t>
            </a:r>
            <a:endParaRPr lang="en-US" dirty="0">
              <a:solidFill>
                <a:schemeClr val="tx2"/>
              </a:solidFill>
            </a:endParaRPr>
          </a:p>
        </p:txBody>
      </p:sp>
      <p:sp>
        <p:nvSpPr>
          <p:cNvPr id="3" name="Text Placeholder 2"/>
          <p:cNvSpPr>
            <a:spLocks noGrp="1"/>
          </p:cNvSpPr>
          <p:nvPr>
            <p:ph type="body" sz="quarter" idx="10"/>
          </p:nvPr>
        </p:nvSpPr>
        <p:spPr>
          <a:xfrm>
            <a:off x="381000" y="1905001"/>
            <a:ext cx="8382000" cy="2286000"/>
          </a:xfrm>
        </p:spPr>
        <p:txBody>
          <a:bodyPr>
            <a:normAutofit fontScale="70000" lnSpcReduction="20000"/>
          </a:bodyPr>
          <a:lstStyle/>
          <a:p>
            <a:r>
              <a:rPr lang="en-US" dirty="0" smtClean="0"/>
              <a:t>Can TEI serve as interchange format for LMF and be accepted by CLARIN community?</a:t>
            </a:r>
          </a:p>
          <a:p>
            <a:pPr lvl="1"/>
            <a:r>
              <a:rPr lang="en-US" dirty="0" smtClean="0"/>
              <a:t>Decision needs to be made before end 2010 to be useful for RELISH</a:t>
            </a:r>
          </a:p>
          <a:p>
            <a:endParaRPr lang="en-US" dirty="0" smtClean="0"/>
          </a:p>
          <a:p>
            <a:r>
              <a:rPr lang="en-US" dirty="0" smtClean="0"/>
              <a:t>ODD (One Document does all)</a:t>
            </a:r>
          </a:p>
          <a:p>
            <a:pPr lvl="1"/>
            <a:r>
              <a:rPr lang="en-US" dirty="0" smtClean="0"/>
              <a:t>Documentation</a:t>
            </a:r>
          </a:p>
          <a:p>
            <a:pPr lvl="1"/>
            <a:r>
              <a:rPr lang="en-US" dirty="0" smtClean="0"/>
              <a:t>Schema information</a:t>
            </a:r>
          </a:p>
          <a:p>
            <a:r>
              <a:rPr lang="en-US" dirty="0" smtClean="0"/>
              <a:t> Schema documents validate xml data structure</a:t>
            </a:r>
          </a:p>
        </p:txBody>
      </p:sp>
      <p:sp>
        <p:nvSpPr>
          <p:cNvPr id="6" name="Text Placeholder 2"/>
          <p:cNvSpPr txBox="1">
            <a:spLocks/>
          </p:cNvSpPr>
          <p:nvPr/>
        </p:nvSpPr>
        <p:spPr>
          <a:xfrm>
            <a:off x="381000" y="4953001"/>
            <a:ext cx="8382000" cy="1447799"/>
          </a:xfrm>
          <a:prstGeom prst="rect">
            <a:avLst/>
          </a:prstGeom>
        </p:spPr>
        <p:txBody>
          <a:bodyPr vert="horz" lIns="0" tIns="0" rIns="0" bIns="0" rtlCol="0">
            <a:normAutofit lnSpcReduction="10000"/>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Augus</a:t>
            </a:r>
            <a:r>
              <a:rPr lang="en-US" sz="2800" dirty="0" smtClean="0"/>
              <a:t>t a workshop is organized to discuss the possibility of using TEI as an interchange format with representatives from ISO, CLARIN, TEI and endangered languages community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Adapting the tools</a:t>
            </a:r>
            <a:endParaRPr lang="en-US" dirty="0">
              <a:solidFill>
                <a:schemeClr val="tx2"/>
              </a:solidFill>
            </a:endParaRPr>
          </a:p>
        </p:txBody>
      </p:sp>
      <p:sp>
        <p:nvSpPr>
          <p:cNvPr id="3" name="Text Placeholder 2"/>
          <p:cNvSpPr>
            <a:spLocks noGrp="1"/>
          </p:cNvSpPr>
          <p:nvPr>
            <p:ph type="body" sz="quarter" idx="10"/>
          </p:nvPr>
        </p:nvSpPr>
        <p:spPr>
          <a:xfrm>
            <a:off x="381000" y="1905001"/>
            <a:ext cx="8382000" cy="2286000"/>
          </a:xfrm>
        </p:spPr>
        <p:txBody>
          <a:bodyPr>
            <a:normAutofit/>
          </a:bodyPr>
          <a:lstStyle/>
          <a:p>
            <a:r>
              <a:rPr lang="en-US" dirty="0" smtClean="0"/>
              <a:t>Relish project will result in tool adaptation to support the interoperability aspects and interchange formats</a:t>
            </a:r>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9"/>
            <a:ext cx="7848600" cy="760412"/>
          </a:xfrm>
        </p:spPr>
        <p:txBody>
          <a:bodyPr>
            <a:normAutofit/>
          </a:bodyPr>
          <a:lstStyle/>
          <a:p>
            <a:r>
              <a:rPr lang="en-US" dirty="0" smtClean="0"/>
              <a:t>Conclusions and remarks</a:t>
            </a:r>
            <a:endParaRPr lang="en-US" dirty="0">
              <a:solidFill>
                <a:schemeClr val="tx2"/>
              </a:solidFill>
            </a:endParaRPr>
          </a:p>
        </p:txBody>
      </p:sp>
      <p:sp>
        <p:nvSpPr>
          <p:cNvPr id="3" name="Text Placeholder 2"/>
          <p:cNvSpPr>
            <a:spLocks noGrp="1"/>
          </p:cNvSpPr>
          <p:nvPr>
            <p:ph type="body" sz="quarter" idx="10"/>
          </p:nvPr>
        </p:nvSpPr>
        <p:spPr>
          <a:xfrm>
            <a:off x="381000" y="1371600"/>
            <a:ext cx="8382000" cy="2286000"/>
          </a:xfrm>
        </p:spPr>
        <p:txBody>
          <a:bodyPr>
            <a:normAutofit fontScale="92500" lnSpcReduction="20000"/>
          </a:bodyPr>
          <a:lstStyle/>
          <a:p>
            <a:r>
              <a:rPr lang="en-US" dirty="0" smtClean="0"/>
              <a:t>Minority and less resourced languages and tools are </a:t>
            </a:r>
          </a:p>
          <a:p>
            <a:pPr lvl="1"/>
            <a:r>
              <a:rPr lang="en-US" dirty="0" smtClean="0"/>
              <a:t>starting to actively participate in the standards discussions</a:t>
            </a:r>
            <a:endParaRPr lang="en-US" dirty="0" smtClean="0"/>
          </a:p>
          <a:p>
            <a:pPr lvl="1"/>
            <a:r>
              <a:rPr lang="en-US" dirty="0" smtClean="0"/>
              <a:t>b</a:t>
            </a:r>
            <a:r>
              <a:rPr lang="en-US" dirty="0" smtClean="0"/>
              <a:t>ecoming part of the e-infrastructure landscape</a:t>
            </a:r>
          </a:p>
          <a:p>
            <a:pPr lvl="1"/>
            <a:r>
              <a:rPr lang="en-US" dirty="0" smtClean="0"/>
              <a:t>h</a:t>
            </a:r>
            <a:r>
              <a:rPr lang="en-US" dirty="0" smtClean="0"/>
              <a:t>ave the opportunity to play a mature role in the area of language resources</a:t>
            </a:r>
          </a:p>
        </p:txBody>
      </p:sp>
      <p:sp>
        <p:nvSpPr>
          <p:cNvPr id="7" name="Text Placeholder 2"/>
          <p:cNvSpPr txBox="1">
            <a:spLocks/>
          </p:cNvSpPr>
          <p:nvPr/>
        </p:nvSpPr>
        <p:spPr>
          <a:xfrm>
            <a:off x="381000" y="4038600"/>
            <a:ext cx="8382000" cy="2286000"/>
          </a:xfrm>
          <a:prstGeom prst="rect">
            <a:avLst/>
          </a:prstGeom>
        </p:spPr>
        <p:txBody>
          <a:bodyPr vert="horz" lIns="0" tIns="0" rIns="0" bIns="0" rtlCol="0">
            <a:normAutofit/>
          </a:bodyPr>
          <a:lstStyle/>
          <a:p>
            <a:pPr marL="396875" lvl="0" indent="-396875" defTabSz="914363">
              <a:lnSpc>
                <a:spcPct val="90000"/>
              </a:lnSpc>
              <a:spcBef>
                <a:spcPct val="20000"/>
              </a:spcBef>
              <a:buBlip>
                <a:blip r:embed="rId3"/>
              </a:buBlip>
            </a:pPr>
            <a:r>
              <a:rPr lang="en-US" sz="3200" dirty="0" smtClean="0"/>
              <a:t>We </a:t>
            </a:r>
            <a:r>
              <a:rPr lang="en-US" sz="3200" dirty="0" smtClean="0"/>
              <a:t>need organizations and individuals who are actively involved and represent the position of less resources languages in these discussions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Results from Relish</a:t>
            </a:r>
            <a:r>
              <a:rPr kumimoji="0" lang="en-US" sz="2000" b="0" i="0" u="none" strike="noStrike" kern="1200" cap="none" spc="0" normalizeH="0" noProof="0" dirty="0" smtClean="0">
                <a:ln>
                  <a:noFill/>
                </a:ln>
                <a:solidFill>
                  <a:schemeClr val="tx1"/>
                </a:solidFill>
                <a:effectLst/>
                <a:uLnTx/>
                <a:uFillTx/>
                <a:latin typeface="+mn-lt"/>
                <a:ea typeface="+mn-ea"/>
                <a:cs typeface="+mn-cs"/>
              </a:rPr>
              <a:t> project may be useful for other less resourced language resources as well</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your attention</a:t>
            </a:r>
            <a:endParaRPr lang="en-US" dirty="0"/>
          </a:p>
        </p:txBody>
      </p:sp>
      <p:sp>
        <p:nvSpPr>
          <p:cNvPr id="3" name="Subtitle 2"/>
          <p:cNvSpPr>
            <a:spLocks noGrp="1"/>
          </p:cNvSpPr>
          <p:nvPr>
            <p:ph type="subTitle" idx="1"/>
          </p:nvPr>
        </p:nvSpPr>
        <p:spPr/>
        <p:txBody>
          <a:bodyPr/>
          <a:lstStyle/>
          <a:p>
            <a:r>
              <a:rPr lang="en-US" sz="2800" dirty="0" smtClean="0"/>
              <a:t>Relish was made possible through the </a:t>
            </a:r>
          </a:p>
          <a:p>
            <a:r>
              <a:rPr lang="en-US" b="1" dirty="0" smtClean="0"/>
              <a:t>DFG/NEH Bilateral Digital Humanities Program</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498598"/>
          </a:xfrm>
        </p:spPr>
        <p:txBody>
          <a:bodyPr/>
          <a:lstStyle/>
          <a:p>
            <a:endParaRPr lang="en-US" dirty="0"/>
          </a:p>
        </p:txBody>
      </p:sp>
      <p:sp>
        <p:nvSpPr>
          <p:cNvPr id="3" name="Text Placeholder 2"/>
          <p:cNvSpPr>
            <a:spLocks noGrp="1"/>
          </p:cNvSpPr>
          <p:nvPr>
            <p:ph type="body" sz="quarter" idx="10"/>
          </p:nvPr>
        </p:nvSpPr>
        <p:spPr>
          <a:xfrm>
            <a:off x="381000" y="3164152"/>
            <a:ext cx="8382000" cy="2398448"/>
          </a:xfrm>
        </p:spPr>
        <p:txBody>
          <a:bodyPr>
            <a:normAutofit/>
          </a:bodyPr>
          <a:lstStyle/>
          <a:p>
            <a:r>
              <a:rPr lang="en-US" dirty="0" smtClean="0"/>
              <a:t>Increase interoperability between </a:t>
            </a:r>
            <a:r>
              <a:rPr lang="en-US" dirty="0" smtClean="0"/>
              <a:t>endangered language lexica </a:t>
            </a:r>
            <a:r>
              <a:rPr lang="en-US" dirty="0" smtClean="0"/>
              <a:t>created on both sides of the Atlantic</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664797"/>
          </a:xfrm>
        </p:spPr>
        <p:txBody>
          <a:bodyPr/>
          <a:lstStyle/>
          <a:p>
            <a:r>
              <a:rPr lang="en-US" dirty="0" smtClean="0"/>
              <a:t>Background</a:t>
            </a:r>
            <a:endParaRPr lang="en-US" dirty="0"/>
          </a:p>
        </p:txBody>
      </p:sp>
      <p:sp>
        <p:nvSpPr>
          <p:cNvPr id="3" name="Text Placeholder 2"/>
          <p:cNvSpPr>
            <a:spLocks noGrp="1"/>
          </p:cNvSpPr>
          <p:nvPr>
            <p:ph type="body" sz="quarter" idx="10"/>
          </p:nvPr>
        </p:nvSpPr>
        <p:spPr>
          <a:xfrm>
            <a:off x="381000" y="1411552"/>
            <a:ext cx="8382000" cy="2398448"/>
          </a:xfrm>
        </p:spPr>
        <p:txBody>
          <a:bodyPr>
            <a:normAutofit fontScale="85000" lnSpcReduction="20000"/>
          </a:bodyPr>
          <a:lstStyle/>
          <a:p>
            <a:r>
              <a:rPr lang="en-US" dirty="0" smtClean="0"/>
              <a:t>Lexica constitute important record of endangered languages</a:t>
            </a:r>
          </a:p>
          <a:p>
            <a:r>
              <a:rPr lang="en-US" dirty="0" smtClean="0"/>
              <a:t>Diverging European and American standards for data formatting and markup</a:t>
            </a:r>
          </a:p>
          <a:p>
            <a:pPr lvl="1"/>
            <a:r>
              <a:rPr lang="en-US" dirty="0" smtClean="0"/>
              <a:t>LIFT/LLIFT vs. LMF</a:t>
            </a:r>
          </a:p>
          <a:p>
            <a:pPr lvl="1"/>
            <a:r>
              <a:rPr lang="en-US" dirty="0" smtClean="0"/>
              <a:t>GOLD vs. </a:t>
            </a:r>
            <a:r>
              <a:rPr lang="en-US" dirty="0" err="1" smtClean="0"/>
              <a:t>ISOcat</a:t>
            </a:r>
            <a:endParaRPr lang="en-US" dirty="0" smtClean="0"/>
          </a:p>
          <a:p>
            <a:r>
              <a:rPr lang="en-US" dirty="0" smtClean="0"/>
              <a:t>Significant effort in tool support by all parties</a:t>
            </a:r>
          </a:p>
        </p:txBody>
      </p:sp>
      <p:sp>
        <p:nvSpPr>
          <p:cNvPr id="13" name="Text Placeholder 2"/>
          <p:cNvSpPr txBox="1">
            <a:spLocks/>
          </p:cNvSpPr>
          <p:nvPr/>
        </p:nvSpPr>
        <p:spPr>
          <a:xfrm>
            <a:off x="381000" y="4459552"/>
            <a:ext cx="8382000" cy="2398448"/>
          </a:xfrm>
          <a:prstGeom prst="rect">
            <a:avLst/>
          </a:prstGeom>
        </p:spPr>
        <p:txBody>
          <a:bodyPr vert="horz" lIns="0" tIns="0" rIns="0" bIns="0" rtlCol="0">
            <a:normAutofit/>
          </a:bodyPr>
          <a:lstStyle/>
          <a:p>
            <a:pPr marL="396875" lvl="0" indent="-396875" defTabSz="914363">
              <a:lnSpc>
                <a:spcPct val="90000"/>
              </a:lnSpc>
              <a:spcBef>
                <a:spcPct val="20000"/>
              </a:spcBef>
              <a:buBlip>
                <a:blip r:embed="rId3"/>
              </a:buBlip>
            </a:pPr>
            <a:r>
              <a:rPr lang="en-US" sz="3200" dirty="0" smtClean="0"/>
              <a:t>Structural differences</a:t>
            </a:r>
          </a:p>
          <a:p>
            <a:pPr marL="396875" lvl="0" indent="-396875" defTabSz="914363">
              <a:lnSpc>
                <a:spcPct val="90000"/>
              </a:lnSpc>
              <a:spcBef>
                <a:spcPct val="20000"/>
              </a:spcBef>
              <a:buBlip>
                <a:blip r:embed="rId3"/>
              </a:buBlip>
            </a:pPr>
            <a:r>
              <a:rPr lang="en-US" sz="3200" dirty="0" smtClean="0"/>
              <a:t>Differences in terms and abbreviations</a:t>
            </a:r>
          </a:p>
          <a:p>
            <a:pPr marL="396875" lvl="0" indent="-396875" defTabSz="914363">
              <a:lnSpc>
                <a:spcPct val="90000"/>
              </a:lnSpc>
              <a:spcBef>
                <a:spcPct val="20000"/>
              </a:spcBef>
              <a:buBlip>
                <a:blip r:embed="rId3"/>
              </a:buBlip>
            </a:pPr>
            <a:r>
              <a:rPr lang="en-US" sz="3200" dirty="0" smtClean="0"/>
              <a:t>Differences in interchange formats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Oval 71"/>
          <p:cNvSpPr/>
          <p:nvPr/>
        </p:nvSpPr>
        <p:spPr bwMode="auto">
          <a:xfrm>
            <a:off x="6781800" y="1524000"/>
            <a:ext cx="1981200" cy="3200400"/>
          </a:xfrm>
          <a:prstGeom prst="ellipse">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1" name="Oval 70"/>
          <p:cNvSpPr/>
          <p:nvPr/>
        </p:nvSpPr>
        <p:spPr bwMode="auto">
          <a:xfrm>
            <a:off x="762000" y="1447800"/>
            <a:ext cx="2514600" cy="5410200"/>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914400" y="230188"/>
            <a:ext cx="8001000" cy="997196"/>
          </a:xfrm>
        </p:spPr>
        <p:txBody>
          <a:bodyPr/>
          <a:lstStyle/>
          <a:p>
            <a:r>
              <a:rPr lang="en-US" dirty="0" smtClean="0"/>
              <a:t>European and American </a:t>
            </a:r>
            <a:r>
              <a:rPr lang="en-US" dirty="0" smtClean="0"/>
              <a:t>Projects and Standards</a:t>
            </a:r>
            <a:endParaRPr lang="en-US" dirty="0"/>
          </a:p>
        </p:txBody>
      </p:sp>
      <p:sp>
        <p:nvSpPr>
          <p:cNvPr id="5" name="Oval 4"/>
          <p:cNvSpPr>
            <a:spLocks noChangeAspect="1"/>
          </p:cNvSpPr>
          <p:nvPr/>
        </p:nvSpPr>
        <p:spPr bwMode="auto">
          <a:xfrm>
            <a:off x="-152400" y="1447800"/>
            <a:ext cx="1126067" cy="533400"/>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MPI</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Oval 5"/>
          <p:cNvSpPr>
            <a:spLocks noChangeAspect="1"/>
          </p:cNvSpPr>
          <p:nvPr/>
        </p:nvSpPr>
        <p:spPr bwMode="auto">
          <a:xfrm>
            <a:off x="8017933" y="1219200"/>
            <a:ext cx="1126067" cy="533400"/>
          </a:xfrm>
          <a:prstGeom prst="ellipse">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ILIT</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1066800" y="1676400"/>
            <a:ext cx="1524000" cy="381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err="1" smtClean="0">
                <a:solidFill>
                  <a:srgbClr val="FFFFFF"/>
                </a:solidFill>
                <a:effectLst>
                  <a:outerShdw blurRad="38100" dist="38100" dir="2700000" algn="tl">
                    <a:srgbClr val="000000">
                      <a:alpha val="43137"/>
                    </a:srgbClr>
                  </a:outerShdw>
                </a:effectLst>
                <a:latin typeface="Segoe" pitchFamily="34" charset="0"/>
              </a:rPr>
              <a:t>Dobes</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graphicFrame>
        <p:nvGraphicFramePr>
          <p:cNvPr id="3" name="Object 37"/>
          <p:cNvGraphicFramePr>
            <a:graphicFrameLocks noChangeAspect="1"/>
          </p:cNvGraphicFramePr>
          <p:nvPr/>
        </p:nvGraphicFramePr>
        <p:xfrm>
          <a:off x="2057400" y="1524000"/>
          <a:ext cx="609600" cy="396190"/>
        </p:xfrm>
        <a:graphic>
          <a:graphicData uri="http://schemas.openxmlformats.org/presentationml/2006/ole">
            <p:oleObj spid="_x0000_s1026" name="Bitmap Image" r:id="rId4" imgW="1523810" imgH="990686" progId="Paint.Picture">
              <p:embed/>
            </p:oleObj>
          </a:graphicData>
        </a:graphic>
      </p:graphicFrame>
      <p:sp>
        <p:nvSpPr>
          <p:cNvPr id="18" name="Rectangle 17"/>
          <p:cNvSpPr/>
          <p:nvPr/>
        </p:nvSpPr>
        <p:spPr bwMode="auto">
          <a:xfrm>
            <a:off x="1066800" y="2209800"/>
            <a:ext cx="1524000" cy="381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err="1" smtClean="0">
                <a:solidFill>
                  <a:srgbClr val="FFFFFF"/>
                </a:solidFill>
                <a:effectLst>
                  <a:outerShdw blurRad="38100" dist="38100" dir="2700000" algn="tl">
                    <a:srgbClr val="000000">
                      <a:alpha val="43137"/>
                    </a:srgbClr>
                  </a:outerShdw>
                </a:effectLst>
                <a:latin typeface="Segoe" pitchFamily="34" charset="0"/>
              </a:rPr>
              <a:t>Intera</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11" name="Picture 10" descr="intera_300.gif"/>
          <p:cNvPicPr>
            <a:picLocks noChangeAspect="1"/>
          </p:cNvPicPr>
          <p:nvPr/>
        </p:nvPicPr>
        <p:blipFill>
          <a:blip r:embed="rId5" cstate="print"/>
          <a:stretch>
            <a:fillRect/>
          </a:stretch>
        </p:blipFill>
        <p:spPr>
          <a:xfrm>
            <a:off x="1981200" y="2057400"/>
            <a:ext cx="952500" cy="304800"/>
          </a:xfrm>
          <a:prstGeom prst="rect">
            <a:avLst/>
          </a:prstGeom>
        </p:spPr>
      </p:pic>
      <p:sp>
        <p:nvSpPr>
          <p:cNvPr id="19" name="Rectangle 18"/>
          <p:cNvSpPr/>
          <p:nvPr/>
        </p:nvSpPr>
        <p:spPr bwMode="auto">
          <a:xfrm>
            <a:off x="1066800" y="2819400"/>
            <a:ext cx="1524000" cy="381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DAM-LR</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13" name="Picture 12" descr="dam-LR.png"/>
          <p:cNvPicPr>
            <a:picLocks noChangeAspect="1"/>
          </p:cNvPicPr>
          <p:nvPr/>
        </p:nvPicPr>
        <p:blipFill>
          <a:blip r:embed="rId6" cstate="print"/>
          <a:stretch>
            <a:fillRect/>
          </a:stretch>
        </p:blipFill>
        <p:spPr>
          <a:xfrm>
            <a:off x="2133600" y="2590800"/>
            <a:ext cx="584089" cy="400518"/>
          </a:xfrm>
          <a:prstGeom prst="rect">
            <a:avLst/>
          </a:prstGeom>
        </p:spPr>
      </p:pic>
      <p:sp>
        <p:nvSpPr>
          <p:cNvPr id="20" name="Rectangle 19"/>
          <p:cNvSpPr/>
          <p:nvPr/>
        </p:nvSpPr>
        <p:spPr bwMode="auto">
          <a:xfrm>
            <a:off x="1066800" y="3429000"/>
            <a:ext cx="1524000" cy="381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ECHO</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15" name="Picture 14" descr="ECHO_logo.gif"/>
          <p:cNvPicPr>
            <a:picLocks noChangeAspect="1"/>
          </p:cNvPicPr>
          <p:nvPr/>
        </p:nvPicPr>
        <p:blipFill>
          <a:blip r:embed="rId7" cstate="print"/>
          <a:stretch>
            <a:fillRect/>
          </a:stretch>
        </p:blipFill>
        <p:spPr>
          <a:xfrm>
            <a:off x="2209800" y="3352800"/>
            <a:ext cx="609600" cy="234105"/>
          </a:xfrm>
          <a:prstGeom prst="rect">
            <a:avLst/>
          </a:prstGeom>
        </p:spPr>
      </p:pic>
      <p:sp>
        <p:nvSpPr>
          <p:cNvPr id="21" name="Rectangle 20"/>
          <p:cNvSpPr/>
          <p:nvPr/>
        </p:nvSpPr>
        <p:spPr bwMode="auto">
          <a:xfrm>
            <a:off x="1066800" y="3962400"/>
            <a:ext cx="1524000" cy="381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CLARIN</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2" name="Picture 21" descr="topleft.gif"/>
          <p:cNvPicPr>
            <a:picLocks noChangeAspect="1"/>
          </p:cNvPicPr>
          <p:nvPr/>
        </p:nvPicPr>
        <p:blipFill>
          <a:blip r:embed="rId8" cstate="print"/>
          <a:stretch>
            <a:fillRect/>
          </a:stretch>
        </p:blipFill>
        <p:spPr>
          <a:xfrm>
            <a:off x="1828800" y="3810000"/>
            <a:ext cx="1304924" cy="461178"/>
          </a:xfrm>
          <a:prstGeom prst="rect">
            <a:avLst/>
          </a:prstGeom>
        </p:spPr>
      </p:pic>
      <p:sp>
        <p:nvSpPr>
          <p:cNvPr id="23" name="Rectangle 22"/>
          <p:cNvSpPr/>
          <p:nvPr/>
        </p:nvSpPr>
        <p:spPr bwMode="auto">
          <a:xfrm>
            <a:off x="6934200" y="1752600"/>
            <a:ext cx="1524000" cy="381000"/>
          </a:xfrm>
          <a:prstGeom prst="rect">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LEGO</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4" name="Rectangle 23"/>
          <p:cNvSpPr/>
          <p:nvPr/>
        </p:nvSpPr>
        <p:spPr bwMode="auto">
          <a:xfrm>
            <a:off x="6934200" y="2286000"/>
            <a:ext cx="1524000" cy="381000"/>
          </a:xfrm>
          <a:prstGeom prst="rect">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EMELD</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Rectangle 24"/>
          <p:cNvSpPr/>
          <p:nvPr/>
        </p:nvSpPr>
        <p:spPr bwMode="auto">
          <a:xfrm>
            <a:off x="6934200" y="2819400"/>
            <a:ext cx="1524000" cy="457200"/>
          </a:xfrm>
          <a:prstGeom prst="rect">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Data Driven Ontology</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6" name="Rectangle 25"/>
          <p:cNvSpPr/>
          <p:nvPr/>
        </p:nvSpPr>
        <p:spPr bwMode="auto">
          <a:xfrm>
            <a:off x="6934200" y="3581400"/>
            <a:ext cx="1524000" cy="533400"/>
          </a:xfrm>
          <a:prstGeom prst="rect">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GOLD Community</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9" name="Picture 28" descr="goldCom_logo.png"/>
          <p:cNvPicPr>
            <a:picLocks noChangeAspect="1"/>
          </p:cNvPicPr>
          <p:nvPr/>
        </p:nvPicPr>
        <p:blipFill>
          <a:blip r:embed="rId9" cstate="print"/>
          <a:stretch>
            <a:fillRect/>
          </a:stretch>
        </p:blipFill>
        <p:spPr>
          <a:xfrm>
            <a:off x="8153400" y="3352800"/>
            <a:ext cx="457200" cy="397565"/>
          </a:xfrm>
          <a:prstGeom prst="rect">
            <a:avLst/>
          </a:prstGeom>
        </p:spPr>
      </p:pic>
      <p:sp>
        <p:nvSpPr>
          <p:cNvPr id="34" name="Oval 33"/>
          <p:cNvSpPr>
            <a:spLocks noChangeAspect="1"/>
          </p:cNvSpPr>
          <p:nvPr/>
        </p:nvSpPr>
        <p:spPr bwMode="auto">
          <a:xfrm>
            <a:off x="7696200" y="5257800"/>
            <a:ext cx="965200" cy="457200"/>
          </a:xfrm>
          <a:prstGeom prst="ellipse">
            <a:avLst/>
          </a:prstGeom>
          <a:gradFill>
            <a:gsLst>
              <a:gs pos="0">
                <a:schemeClr val="tx1">
                  <a:lumMod val="65000"/>
                </a:schemeClr>
              </a:gs>
              <a:gs pos="50000">
                <a:schemeClr val="tx1">
                  <a:lumMod val="75000"/>
                </a:schemeClr>
              </a:gs>
              <a:gs pos="70000">
                <a:schemeClr val="tx1">
                  <a:lumMod val="85000"/>
                </a:schemeClr>
              </a:gs>
              <a:gs pos="100000">
                <a:schemeClr val="tx1">
                  <a:lumMod val="95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SIL</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5" name="Rectangle 34"/>
          <p:cNvSpPr/>
          <p:nvPr/>
        </p:nvSpPr>
        <p:spPr bwMode="auto">
          <a:xfrm>
            <a:off x="3733800" y="1600200"/>
            <a:ext cx="1981200" cy="5105400"/>
          </a:xfrm>
          <a:prstGeom prst="rect">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36" name="Picture 35" descr="emeld.jpg"/>
          <p:cNvPicPr>
            <a:picLocks noChangeAspect="1"/>
          </p:cNvPicPr>
          <p:nvPr/>
        </p:nvPicPr>
        <p:blipFill>
          <a:blip r:embed="rId10" cstate="print"/>
          <a:stretch>
            <a:fillRect/>
          </a:stretch>
        </p:blipFill>
        <p:spPr>
          <a:xfrm>
            <a:off x="8153400" y="2209800"/>
            <a:ext cx="438150" cy="386369"/>
          </a:xfrm>
          <a:prstGeom prst="rect">
            <a:avLst/>
          </a:prstGeom>
        </p:spPr>
      </p:pic>
      <p:sp>
        <p:nvSpPr>
          <p:cNvPr id="37" name="Rounded Rectangle 36"/>
          <p:cNvSpPr/>
          <p:nvPr/>
        </p:nvSpPr>
        <p:spPr bwMode="auto">
          <a:xfrm>
            <a:off x="4114800" y="1981200"/>
            <a:ext cx="1219200" cy="990600"/>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100" b="1" dirty="0" smtClean="0">
                <a:solidFill>
                  <a:schemeClr val="bg1"/>
                </a:solidFill>
                <a:effectLst>
                  <a:outerShdw blurRad="38100" dist="38100" dir="2700000" algn="tl">
                    <a:srgbClr val="000000">
                      <a:alpha val="43137"/>
                    </a:srgbClr>
                  </a:outerShdw>
                </a:effectLst>
                <a:latin typeface="Segoe"/>
              </a:rPr>
              <a:t>Lexicons of endangered languages</a:t>
            </a:r>
            <a:endParaRPr lang="en-US" sz="1100" b="1" dirty="0" smtClean="0">
              <a:solidFill>
                <a:schemeClr val="bg1"/>
              </a:solidFill>
              <a:effectLst>
                <a:outerShdw blurRad="38100" dist="38100" dir="2700000" algn="tl">
                  <a:srgbClr val="000000">
                    <a:alpha val="43137"/>
                  </a:srgbClr>
                </a:outerShdw>
              </a:effectLst>
              <a:latin typeface="Segoe"/>
            </a:endParaRPr>
          </a:p>
        </p:txBody>
      </p:sp>
      <p:sp>
        <p:nvSpPr>
          <p:cNvPr id="40" name="Rounded Rectangle 39"/>
          <p:cNvSpPr/>
          <p:nvPr/>
        </p:nvSpPr>
        <p:spPr bwMode="auto">
          <a:xfrm>
            <a:off x="4038600" y="3352800"/>
            <a:ext cx="1295400" cy="1371600"/>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100" dirty="0" smtClean="0">
              <a:solidFill>
                <a:schemeClr val="bg1"/>
              </a:solidFill>
              <a:effectLst>
                <a:outerShdw blurRad="38100" dist="38100" dir="2700000" algn="tl">
                  <a:srgbClr val="000000">
                    <a:alpha val="43137"/>
                  </a:srgbClr>
                </a:outerShdw>
              </a:effectLst>
              <a:latin typeface="Segoe" pitchFamily="34" charset="0"/>
            </a:endParaRPr>
          </a:p>
        </p:txBody>
      </p:sp>
      <p:sp>
        <p:nvSpPr>
          <p:cNvPr id="38" name="Rounded Rectangle 37"/>
          <p:cNvSpPr/>
          <p:nvPr/>
        </p:nvSpPr>
        <p:spPr bwMode="auto">
          <a:xfrm>
            <a:off x="4038600" y="3429000"/>
            <a:ext cx="1295400" cy="381000"/>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100" dirty="0" smtClean="0">
                <a:solidFill>
                  <a:schemeClr val="bg1"/>
                </a:solidFill>
                <a:effectLst>
                  <a:outerShdw blurRad="38100" dist="38100" dir="2700000" algn="tl">
                    <a:srgbClr val="000000">
                      <a:alpha val="43137"/>
                    </a:srgbClr>
                  </a:outerShdw>
                </a:effectLst>
                <a:latin typeface="Segoe" pitchFamily="34" charset="0"/>
              </a:rPr>
              <a:t>Standards for Terminology</a:t>
            </a:r>
            <a:endParaRPr lang="en-US" sz="1100" dirty="0" smtClean="0">
              <a:solidFill>
                <a:schemeClr val="bg1"/>
              </a:solidFill>
              <a:effectLst>
                <a:outerShdw blurRad="38100" dist="38100" dir="2700000" algn="tl">
                  <a:srgbClr val="000000">
                    <a:alpha val="43137"/>
                  </a:srgbClr>
                </a:outerShdw>
              </a:effectLst>
              <a:latin typeface="Segoe" pitchFamily="34" charset="0"/>
            </a:endParaRPr>
          </a:p>
        </p:txBody>
      </p:sp>
      <p:sp>
        <p:nvSpPr>
          <p:cNvPr id="41" name="Rectangle 40"/>
          <p:cNvSpPr/>
          <p:nvPr/>
        </p:nvSpPr>
        <p:spPr bwMode="auto">
          <a:xfrm>
            <a:off x="4343400" y="3962400"/>
            <a:ext cx="685800" cy="304800"/>
          </a:xfrm>
          <a:prstGeom prst="rect">
            <a:avLst/>
          </a:prstGeom>
          <a:gradFill>
            <a:gsLst>
              <a:gs pos="0">
                <a:schemeClr val="bg2">
                  <a:lumMod val="75000"/>
                </a:schemeClr>
              </a:gs>
              <a:gs pos="50000">
                <a:schemeClr val="bg2">
                  <a:lumMod val="60000"/>
                  <a:lumOff val="40000"/>
                </a:schemeClr>
              </a:gs>
              <a:gs pos="70000">
                <a:schemeClr val="bg2">
                  <a:lumMod val="40000"/>
                  <a:lumOff val="60000"/>
                </a:schemeClr>
              </a:gs>
              <a:gs pos="100000">
                <a:schemeClr val="bg2">
                  <a:lumMod val="20000"/>
                  <a:lumOff val="8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DCR</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2" name="Rectangle 41"/>
          <p:cNvSpPr/>
          <p:nvPr/>
        </p:nvSpPr>
        <p:spPr bwMode="auto">
          <a:xfrm>
            <a:off x="4343400" y="4343400"/>
            <a:ext cx="762000" cy="304800"/>
          </a:xfrm>
          <a:prstGeom prst="rect">
            <a:avLst/>
          </a:prstGeom>
          <a:gradFill>
            <a:gsLst>
              <a:gs pos="0">
                <a:schemeClr val="tx2">
                  <a:lumMod val="25000"/>
                </a:schemeClr>
              </a:gs>
              <a:gs pos="50000">
                <a:schemeClr val="tx2">
                  <a:lumMod val="50000"/>
                </a:schemeClr>
              </a:gs>
              <a:gs pos="70000">
                <a:schemeClr val="tx2">
                  <a:lumMod val="75000"/>
                </a:schemeClr>
              </a:gs>
              <a:gs pos="100000">
                <a:schemeClr val="tx2">
                  <a:lumMod val="9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GOLD</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3" name="Rounded Rectangle 42"/>
          <p:cNvSpPr/>
          <p:nvPr/>
        </p:nvSpPr>
        <p:spPr bwMode="auto">
          <a:xfrm>
            <a:off x="4038600" y="5029200"/>
            <a:ext cx="1295400" cy="1371600"/>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100" dirty="0" smtClean="0">
              <a:solidFill>
                <a:schemeClr val="bg1"/>
              </a:solidFill>
              <a:effectLst>
                <a:outerShdw blurRad="38100" dist="38100" dir="2700000" algn="tl">
                  <a:srgbClr val="000000">
                    <a:alpha val="43137"/>
                  </a:srgbClr>
                </a:outerShdw>
              </a:effectLst>
              <a:latin typeface="Segoe" pitchFamily="34" charset="0"/>
            </a:endParaRPr>
          </a:p>
        </p:txBody>
      </p:sp>
      <p:sp>
        <p:nvSpPr>
          <p:cNvPr id="44" name="Rounded Rectangle 43"/>
          <p:cNvSpPr/>
          <p:nvPr/>
        </p:nvSpPr>
        <p:spPr bwMode="auto">
          <a:xfrm>
            <a:off x="4038600" y="5105400"/>
            <a:ext cx="1295400" cy="381000"/>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100" dirty="0" smtClean="0">
                <a:solidFill>
                  <a:schemeClr val="bg1"/>
                </a:solidFill>
                <a:effectLst>
                  <a:outerShdw blurRad="38100" dist="38100" dir="2700000" algn="tl">
                    <a:srgbClr val="000000">
                      <a:alpha val="43137"/>
                    </a:srgbClr>
                  </a:outerShdw>
                </a:effectLst>
                <a:latin typeface="Segoe" pitchFamily="34" charset="0"/>
              </a:rPr>
              <a:t>Standards for Lexicons</a:t>
            </a:r>
            <a:endParaRPr lang="en-US" sz="1100" dirty="0" smtClean="0">
              <a:solidFill>
                <a:schemeClr val="bg1"/>
              </a:solidFill>
              <a:effectLst>
                <a:outerShdw blurRad="38100" dist="38100" dir="2700000" algn="tl">
                  <a:srgbClr val="000000">
                    <a:alpha val="43137"/>
                  </a:srgbClr>
                </a:outerShdw>
              </a:effectLst>
              <a:latin typeface="Segoe" pitchFamily="34" charset="0"/>
            </a:endParaRPr>
          </a:p>
        </p:txBody>
      </p:sp>
      <p:sp>
        <p:nvSpPr>
          <p:cNvPr id="45" name="Rectangle 44"/>
          <p:cNvSpPr/>
          <p:nvPr/>
        </p:nvSpPr>
        <p:spPr bwMode="auto">
          <a:xfrm>
            <a:off x="4343400" y="5638800"/>
            <a:ext cx="685800" cy="304800"/>
          </a:xfrm>
          <a:prstGeom prst="rect">
            <a:avLst/>
          </a:prstGeom>
          <a:gradFill>
            <a:gsLst>
              <a:gs pos="0">
                <a:schemeClr val="bg2">
                  <a:lumMod val="75000"/>
                </a:schemeClr>
              </a:gs>
              <a:gs pos="50000">
                <a:schemeClr val="bg2">
                  <a:lumMod val="60000"/>
                  <a:lumOff val="40000"/>
                </a:schemeClr>
              </a:gs>
              <a:gs pos="70000">
                <a:schemeClr val="bg2">
                  <a:lumMod val="40000"/>
                  <a:lumOff val="60000"/>
                </a:schemeClr>
              </a:gs>
              <a:gs pos="100000">
                <a:schemeClr val="bg2">
                  <a:lumMod val="20000"/>
                  <a:lumOff val="8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LMF</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6" name="Rectangle 45"/>
          <p:cNvSpPr/>
          <p:nvPr/>
        </p:nvSpPr>
        <p:spPr bwMode="auto">
          <a:xfrm>
            <a:off x="4343400" y="6019800"/>
            <a:ext cx="685800" cy="304800"/>
          </a:xfrm>
          <a:prstGeom prst="rect">
            <a:avLst/>
          </a:prstGeom>
          <a:gradFill>
            <a:gsLst>
              <a:gs pos="0">
                <a:schemeClr val="tx1">
                  <a:lumMod val="65000"/>
                </a:schemeClr>
              </a:gs>
              <a:gs pos="50000">
                <a:schemeClr val="tx1">
                  <a:lumMod val="75000"/>
                </a:schemeClr>
              </a:gs>
              <a:gs pos="70000">
                <a:schemeClr val="tx1">
                  <a:lumMod val="85000"/>
                </a:schemeClr>
              </a:gs>
              <a:gs pos="100000">
                <a:schemeClr val="tx1">
                  <a:lumMod val="95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LIFT</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8" name="Straight Arrow Connector 47"/>
          <p:cNvCxnSpPr>
            <a:stCxn id="33" idx="3"/>
            <a:endCxn id="41" idx="1"/>
          </p:cNvCxnSpPr>
          <p:nvPr/>
        </p:nvCxnSpPr>
        <p:spPr>
          <a:xfrm flipV="1">
            <a:off x="2667000" y="4114800"/>
            <a:ext cx="16764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2" idx="3"/>
            <a:endCxn id="45" idx="1"/>
          </p:cNvCxnSpPr>
          <p:nvPr/>
        </p:nvCxnSpPr>
        <p:spPr>
          <a:xfrm flipV="1">
            <a:off x="2743200" y="5791200"/>
            <a:ext cx="16002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3" idx="1"/>
            <a:endCxn id="37" idx="3"/>
          </p:cNvCxnSpPr>
          <p:nvPr/>
        </p:nvCxnSpPr>
        <p:spPr>
          <a:xfrm rot="10800000" flipV="1">
            <a:off x="5334000" y="1943100"/>
            <a:ext cx="160020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24" idx="1"/>
            <a:endCxn id="37" idx="3"/>
          </p:cNvCxnSpPr>
          <p:nvPr/>
        </p:nvCxnSpPr>
        <p:spPr>
          <a:xfrm rot="10800000">
            <a:off x="5334000" y="2476500"/>
            <a:ext cx="1600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24" idx="1"/>
            <a:endCxn id="42" idx="3"/>
          </p:cNvCxnSpPr>
          <p:nvPr/>
        </p:nvCxnSpPr>
        <p:spPr>
          <a:xfrm rot="10800000" flipV="1">
            <a:off x="5105400" y="2476500"/>
            <a:ext cx="1828800" cy="2019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5" idx="1"/>
            <a:endCxn id="42" idx="3"/>
          </p:cNvCxnSpPr>
          <p:nvPr/>
        </p:nvCxnSpPr>
        <p:spPr>
          <a:xfrm rot="10800000" flipV="1">
            <a:off x="5105400" y="3048000"/>
            <a:ext cx="1828800" cy="1447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6" idx="1"/>
            <a:endCxn id="42" idx="3"/>
          </p:cNvCxnSpPr>
          <p:nvPr/>
        </p:nvCxnSpPr>
        <p:spPr>
          <a:xfrm rot="10800000" flipV="1">
            <a:off x="5105400" y="3848100"/>
            <a:ext cx="1828800" cy="6477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3" name="Oval 72"/>
          <p:cNvSpPr/>
          <p:nvPr/>
        </p:nvSpPr>
        <p:spPr bwMode="auto">
          <a:xfrm>
            <a:off x="1143000" y="4800600"/>
            <a:ext cx="1524000" cy="2057400"/>
          </a:xfrm>
          <a:prstGeom prst="ellipse">
            <a:avLst/>
          </a:prstGeom>
          <a:solidFill>
            <a:schemeClr val="bg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68" name="Straight Arrow Connector 67"/>
          <p:cNvCxnSpPr>
            <a:stCxn id="34" idx="2"/>
            <a:endCxn id="46" idx="3"/>
          </p:cNvCxnSpPr>
          <p:nvPr/>
        </p:nvCxnSpPr>
        <p:spPr>
          <a:xfrm rot="10800000" flipV="1">
            <a:off x="5029200" y="5486400"/>
            <a:ext cx="26670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bwMode="auto">
          <a:xfrm>
            <a:off x="1066800" y="5181600"/>
            <a:ext cx="1600200" cy="457200"/>
          </a:xfrm>
          <a:prstGeom prst="rect">
            <a:avLst/>
          </a:prstGeom>
          <a:gradFill>
            <a:gsLst>
              <a:gs pos="0">
                <a:schemeClr val="bg2">
                  <a:lumMod val="75000"/>
                </a:schemeClr>
              </a:gs>
              <a:gs pos="50000">
                <a:schemeClr val="bg2">
                  <a:lumMod val="60000"/>
                  <a:lumOff val="40000"/>
                </a:schemeClr>
              </a:gs>
              <a:gs pos="70000">
                <a:schemeClr val="bg2">
                  <a:lumMod val="40000"/>
                  <a:lumOff val="60000"/>
                </a:schemeClr>
              </a:gs>
              <a:gs pos="100000">
                <a:schemeClr val="bg2">
                  <a:lumMod val="20000"/>
                  <a:lumOff val="8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ISO </a:t>
            </a:r>
            <a:r>
              <a:rPr lang="en-US" sz="1400" dirty="0" smtClean="0">
                <a:solidFill>
                  <a:srgbClr val="FFFFFF"/>
                </a:solidFill>
                <a:effectLst>
                  <a:outerShdw blurRad="38100" dist="38100" dir="2700000" algn="tl">
                    <a:srgbClr val="000000">
                      <a:alpha val="43137"/>
                    </a:srgbClr>
                  </a:outerShdw>
                </a:effectLst>
                <a:latin typeface="Segoe" pitchFamily="34" charset="0"/>
              </a:rPr>
              <a:t>IS 12620:2009 DCR</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2" name="Rectangle 31"/>
          <p:cNvSpPr/>
          <p:nvPr/>
        </p:nvSpPr>
        <p:spPr bwMode="auto">
          <a:xfrm>
            <a:off x="1143000" y="6019800"/>
            <a:ext cx="1600200" cy="457200"/>
          </a:xfrm>
          <a:prstGeom prst="rect">
            <a:avLst/>
          </a:prstGeom>
          <a:gradFill>
            <a:gsLst>
              <a:gs pos="0">
                <a:schemeClr val="bg2">
                  <a:lumMod val="75000"/>
                </a:schemeClr>
              </a:gs>
              <a:gs pos="50000">
                <a:schemeClr val="bg2">
                  <a:lumMod val="60000"/>
                  <a:lumOff val="40000"/>
                </a:schemeClr>
              </a:gs>
              <a:gs pos="70000">
                <a:schemeClr val="bg2">
                  <a:lumMod val="40000"/>
                  <a:lumOff val="60000"/>
                </a:schemeClr>
              </a:gs>
              <a:gs pos="100000">
                <a:schemeClr val="bg2">
                  <a:lumMod val="20000"/>
                  <a:lumOff val="8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1400" dirty="0" smtClean="0">
                <a:solidFill>
                  <a:srgbClr val="FFFFFF"/>
                </a:solidFill>
                <a:effectLst>
                  <a:outerShdw blurRad="38100" dist="38100" dir="2700000" algn="tl">
                    <a:srgbClr val="000000">
                      <a:alpha val="43137"/>
                    </a:srgbClr>
                  </a:outerShdw>
                </a:effectLst>
                <a:latin typeface="Segoe" pitchFamily="34" charset="0"/>
              </a:rPr>
              <a:t>ISO FDIS </a:t>
            </a:r>
            <a:r>
              <a:rPr lang="en-US" sz="1400" dirty="0" smtClean="0">
                <a:solidFill>
                  <a:srgbClr val="FFFFFF"/>
                </a:solidFill>
                <a:effectLst>
                  <a:outerShdw blurRad="38100" dist="38100" dir="2700000" algn="tl">
                    <a:srgbClr val="000000">
                      <a:alpha val="43137"/>
                    </a:srgbClr>
                  </a:outerShdw>
                </a:effectLst>
                <a:latin typeface="Segoe" pitchFamily="34" charset="0"/>
              </a:rPr>
              <a:t>24613:2008 LMF</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logo_iso.gif"/>
          <p:cNvPicPr>
            <a:picLocks noChangeAspect="1"/>
          </p:cNvPicPr>
          <p:nvPr/>
        </p:nvPicPr>
        <p:blipFill>
          <a:blip r:embed="rId11" cstate="print"/>
          <a:stretch>
            <a:fillRect/>
          </a:stretch>
        </p:blipFill>
        <p:spPr>
          <a:xfrm>
            <a:off x="228600" y="4648200"/>
            <a:ext cx="1592317" cy="457200"/>
          </a:xfrm>
          <a:prstGeom prst="rect">
            <a:avLst/>
          </a:prstGeom>
        </p:spPr>
      </p:pic>
      <p:pic>
        <p:nvPicPr>
          <p:cNvPr id="75" name="Picture 74" descr="left_column_logo.gif"/>
          <p:cNvPicPr>
            <a:picLocks noChangeAspect="1"/>
          </p:cNvPicPr>
          <p:nvPr/>
        </p:nvPicPr>
        <p:blipFill>
          <a:blip r:embed="rId12" cstate="print"/>
          <a:stretch>
            <a:fillRect/>
          </a:stretch>
        </p:blipFill>
        <p:spPr>
          <a:xfrm>
            <a:off x="8458200" y="5029200"/>
            <a:ext cx="533400" cy="533400"/>
          </a:xfrm>
          <a:prstGeom prst="rect">
            <a:avLst/>
          </a:prstGeom>
        </p:spPr>
      </p:pic>
      <p:pic>
        <p:nvPicPr>
          <p:cNvPr id="10" name="Picture 16" descr="minerva3"/>
          <p:cNvPicPr>
            <a:picLocks noChangeAspect="1" noChangeArrowheads="1"/>
          </p:cNvPicPr>
          <p:nvPr/>
        </p:nvPicPr>
        <p:blipFill>
          <a:blip r:embed="rId13" cstate="print"/>
          <a:srcRect/>
          <a:stretch>
            <a:fillRect/>
          </a:stretch>
        </p:blipFill>
        <p:spPr bwMode="auto">
          <a:xfrm>
            <a:off x="685800" y="1143000"/>
            <a:ext cx="457200" cy="457200"/>
          </a:xfrm>
          <a:prstGeom prst="rect">
            <a:avLst/>
          </a:prstGeom>
          <a:noFill/>
          <a:ln w="9525">
            <a:noFill/>
            <a:miter lim="800000"/>
            <a:headEnd/>
            <a:tailEnd/>
          </a:ln>
        </p:spPr>
      </p:pic>
      <p:pic>
        <p:nvPicPr>
          <p:cNvPr id="76" name="Picture 75" descr="70s-ilit2.png"/>
          <p:cNvPicPr>
            <a:picLocks noChangeAspect="1"/>
          </p:cNvPicPr>
          <p:nvPr/>
        </p:nvPicPr>
        <p:blipFill>
          <a:blip r:embed="rId14" cstate="print"/>
          <a:stretch>
            <a:fillRect/>
          </a:stretch>
        </p:blipFill>
        <p:spPr>
          <a:xfrm>
            <a:off x="8594811" y="914400"/>
            <a:ext cx="549189" cy="381000"/>
          </a:xfrm>
          <a:prstGeom prst="rect">
            <a:avLst/>
          </a:prstGeom>
        </p:spPr>
      </p:pic>
      <p:cxnSp>
        <p:nvCxnSpPr>
          <p:cNvPr id="77" name="Straight Arrow Connector 76"/>
          <p:cNvCxnSpPr>
            <a:stCxn id="7" idx="3"/>
            <a:endCxn id="37" idx="1"/>
          </p:cNvCxnSpPr>
          <p:nvPr/>
        </p:nvCxnSpPr>
        <p:spPr>
          <a:xfrm>
            <a:off x="2590800" y="1866900"/>
            <a:ext cx="15240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0" name="Oval 79"/>
          <p:cNvSpPr>
            <a:spLocks noChangeAspect="1"/>
          </p:cNvSpPr>
          <p:nvPr/>
        </p:nvSpPr>
        <p:spPr bwMode="auto">
          <a:xfrm>
            <a:off x="2362200" y="838200"/>
            <a:ext cx="1126067" cy="533400"/>
          </a:xfrm>
          <a:prstGeom prst="ellipse">
            <a:avLst/>
          </a:prstGeom>
          <a:gradFill>
            <a:gsLst>
              <a:gs pos="0">
                <a:schemeClr val="accent2">
                  <a:lumMod val="75000"/>
                </a:schemeClr>
              </a:gs>
              <a:gs pos="50000">
                <a:schemeClr val="accent2">
                  <a:lumMod val="60000"/>
                  <a:lumOff val="40000"/>
                </a:schemeClr>
              </a:gs>
              <a:gs pos="70000">
                <a:schemeClr val="accent2">
                  <a:lumMod val="40000"/>
                  <a:lumOff val="60000"/>
                </a:schemeClr>
              </a:gs>
              <a:gs pos="100000">
                <a:schemeClr val="accent2">
                  <a:lumMod val="20000"/>
                  <a:lumOff val="80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UF</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81" name="Picture 80" descr="logo_goethe_universitaet.gif"/>
          <p:cNvPicPr>
            <a:picLocks noChangeAspect="1"/>
          </p:cNvPicPr>
          <p:nvPr/>
        </p:nvPicPr>
        <p:blipFill>
          <a:blip r:embed="rId15" cstate="print"/>
          <a:stretch>
            <a:fillRect/>
          </a:stretch>
        </p:blipFill>
        <p:spPr>
          <a:xfrm>
            <a:off x="3124200" y="685800"/>
            <a:ext cx="904875" cy="412221"/>
          </a:xfrm>
          <a:prstGeom prst="rect">
            <a:avLst/>
          </a:prstGeom>
        </p:spPr>
      </p:pic>
      <p:cxnSp>
        <p:nvCxnSpPr>
          <p:cNvPr id="82" name="Straight Arrow Connector 81"/>
          <p:cNvCxnSpPr>
            <a:stCxn id="80" idx="4"/>
            <a:endCxn id="37" idx="1"/>
          </p:cNvCxnSpPr>
          <p:nvPr/>
        </p:nvCxnSpPr>
        <p:spPr>
          <a:xfrm rot="16200000" flipH="1">
            <a:off x="2967567" y="1329267"/>
            <a:ext cx="1104900" cy="11895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Methodology</a:t>
            </a:r>
            <a:br>
              <a:rPr lang="en-US" dirty="0" smtClean="0"/>
            </a:br>
            <a:r>
              <a:rPr lang="en-US" sz="3600" dirty="0" smtClean="0">
                <a:solidFill>
                  <a:schemeClr val="tx2"/>
                </a:solidFill>
              </a:rPr>
              <a:t>Bottom up approach</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Analyze existing lexica to identify commonalities and differences in lexical structure and content</a:t>
            </a:r>
          </a:p>
        </p:txBody>
      </p:sp>
      <p:sp>
        <p:nvSpPr>
          <p:cNvPr id="5" name="Rounded Rectangle 4"/>
          <p:cNvSpPr/>
          <p:nvPr/>
        </p:nvSpPr>
        <p:spPr bwMode="auto">
          <a:xfrm>
            <a:off x="6610652" y="3276600"/>
            <a:ext cx="1807633" cy="7686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smtClean="0"/>
              <a:t>Tofa</a:t>
            </a:r>
            <a:endParaRPr lang="en-US" sz="2300" dirty="0" smtClean="0">
              <a:solidFill>
                <a:srgbClr val="FFFFFF"/>
              </a:solidFill>
              <a:effectLst>
                <a:outerShdw blurRad="38100" dist="38100" dir="2700000" algn="tl">
                  <a:srgbClr val="000000">
                    <a:alpha val="43137"/>
                  </a:srgbClr>
                </a:outerShdw>
              </a:effectLst>
            </a:endParaRPr>
          </a:p>
        </p:txBody>
      </p:sp>
      <p:sp>
        <p:nvSpPr>
          <p:cNvPr id="6" name="Rounded Rectangle 5"/>
          <p:cNvSpPr/>
          <p:nvPr/>
        </p:nvSpPr>
        <p:spPr bwMode="auto">
          <a:xfrm>
            <a:off x="3949700" y="3276600"/>
            <a:ext cx="1807633" cy="7686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smtClean="0"/>
              <a:t>Udi</a:t>
            </a:r>
            <a:endParaRPr lang="en-US" sz="2300" dirty="0" smtClean="0">
              <a:solidFill>
                <a:srgbClr val="FFFFFF"/>
              </a:solidFill>
              <a:effectLst>
                <a:outerShdw blurRad="38100" dist="38100" dir="2700000" algn="tl">
                  <a:srgbClr val="000000">
                    <a:alpha val="43137"/>
                  </a:srgbClr>
                </a:outerShdw>
              </a:effectLst>
            </a:endParaRPr>
          </a:p>
        </p:txBody>
      </p:sp>
      <p:sp>
        <p:nvSpPr>
          <p:cNvPr id="7" name="Rounded Rectangle 6"/>
          <p:cNvSpPr/>
          <p:nvPr/>
        </p:nvSpPr>
        <p:spPr bwMode="auto">
          <a:xfrm>
            <a:off x="1219200" y="3276600"/>
            <a:ext cx="1807633" cy="7686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400" dirty="0" err="1" smtClean="0"/>
              <a:t>Archi</a:t>
            </a:r>
            <a:endParaRPr lang="en-US" sz="2300" dirty="0" smtClean="0">
              <a:solidFill>
                <a:srgbClr val="FFFFFF"/>
              </a:solidFill>
              <a:effectLst>
                <a:outerShdw blurRad="38100" dist="38100" dir="2700000" algn="tl">
                  <a:srgbClr val="000000">
                    <a:alpha val="43137"/>
                  </a:srgbClr>
                </a:outerShdw>
              </a:effectLst>
            </a:endParaRPr>
          </a:p>
        </p:txBody>
      </p:sp>
      <p:sp>
        <p:nvSpPr>
          <p:cNvPr id="8" name="Rounded Rectangle 7"/>
          <p:cNvSpPr/>
          <p:nvPr/>
        </p:nvSpPr>
        <p:spPr bwMode="auto">
          <a:xfrm>
            <a:off x="6610652" y="4434719"/>
            <a:ext cx="1807633" cy="7686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smtClean="0"/>
              <a:t>Iwaidja</a:t>
            </a:r>
            <a:endParaRPr lang="en-US" sz="2300" dirty="0" smtClean="0">
              <a:solidFill>
                <a:srgbClr val="FFFFFF"/>
              </a:solidFill>
              <a:effectLst>
                <a:outerShdw blurRad="38100" dist="38100" dir="2700000" algn="tl">
                  <a:srgbClr val="000000">
                    <a:alpha val="43137"/>
                  </a:srgbClr>
                </a:outerShdw>
              </a:effectLst>
            </a:endParaRPr>
          </a:p>
        </p:txBody>
      </p:sp>
      <p:sp>
        <p:nvSpPr>
          <p:cNvPr id="9" name="Rounded Rectangle 8"/>
          <p:cNvSpPr/>
          <p:nvPr/>
        </p:nvSpPr>
        <p:spPr bwMode="auto">
          <a:xfrm>
            <a:off x="3949700" y="4434719"/>
            <a:ext cx="1807633" cy="7686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smtClean="0"/>
              <a:t>Mocovi</a:t>
            </a:r>
            <a:endParaRPr lang="en-US" sz="2300" dirty="0" smtClean="0">
              <a:solidFill>
                <a:srgbClr val="FFFFFF"/>
              </a:solidFill>
              <a:effectLst>
                <a:outerShdw blurRad="38100" dist="38100" dir="2700000" algn="tl">
                  <a:srgbClr val="000000">
                    <a:alpha val="43137"/>
                  </a:srgbClr>
                </a:outerShdw>
              </a:effectLst>
            </a:endParaRPr>
          </a:p>
        </p:txBody>
      </p:sp>
      <p:sp>
        <p:nvSpPr>
          <p:cNvPr id="10" name="Rounded Rectangle 9"/>
          <p:cNvSpPr/>
          <p:nvPr/>
        </p:nvSpPr>
        <p:spPr bwMode="auto">
          <a:xfrm>
            <a:off x="1219200" y="4434719"/>
            <a:ext cx="1807633" cy="7686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400" dirty="0" err="1" smtClean="0"/>
              <a:t>Salar</a:t>
            </a:r>
            <a:endParaRPr lang="en-US" sz="2300" dirty="0" smtClean="0">
              <a:solidFill>
                <a:srgbClr val="FFFFFF"/>
              </a:solidFill>
              <a:effectLst>
                <a:outerShdw blurRad="38100" dist="38100" dir="2700000" algn="tl">
                  <a:srgbClr val="000000">
                    <a:alpha val="43137"/>
                  </a:srgbClr>
                </a:outerShdw>
              </a:effectLst>
            </a:endParaRPr>
          </a:p>
        </p:txBody>
      </p:sp>
      <p:sp>
        <p:nvSpPr>
          <p:cNvPr id="11" name="Rounded Rectangle 10"/>
          <p:cNvSpPr/>
          <p:nvPr/>
        </p:nvSpPr>
        <p:spPr bwMode="auto">
          <a:xfrm>
            <a:off x="3962400" y="5403547"/>
            <a:ext cx="1807633" cy="7686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smtClean="0"/>
              <a:t>Kayardild</a:t>
            </a:r>
            <a:endParaRPr lang="en-US" sz="2300" dirty="0" smtClean="0">
              <a:solidFill>
                <a:srgbClr val="FFFFFF"/>
              </a:solidFill>
              <a:effectLst>
                <a:outerShdw blurRad="38100" dist="38100" dir="2700000" algn="tl">
                  <a:srgbClr val="000000">
                    <a:alpha val="43137"/>
                  </a:srgbClr>
                </a:outerShdw>
              </a:effectLst>
            </a:endParaRPr>
          </a:p>
        </p:txBody>
      </p:sp>
      <p:sp>
        <p:nvSpPr>
          <p:cNvPr id="12" name="Rectangle 11"/>
          <p:cNvSpPr/>
          <p:nvPr/>
        </p:nvSpPr>
        <p:spPr bwMode="auto">
          <a:xfrm>
            <a:off x="1600200" y="685800"/>
            <a:ext cx="3810000" cy="5791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b="1" dirty="0" smtClean="0">
                <a:solidFill>
                  <a:srgbClr val="FFFFFF"/>
                </a:solidFill>
                <a:effectLst>
                  <a:outerShdw blurRad="38100" dist="38100" dir="2700000" algn="tl">
                    <a:srgbClr val="000000">
                      <a:alpha val="43137"/>
                    </a:srgbClr>
                  </a:outerShdw>
                </a:effectLst>
                <a:latin typeface="Segoe" pitchFamily="34" charset="0"/>
              </a:rPr>
              <a:t>LLIFT example</a:t>
            </a:r>
            <a:endParaRPr lang="en-US" sz="1600" b="1"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&lt;entry id="_123"&gt; &lt;!-- here we've inserted the underscore so the id conforms to xml </a:t>
            </a:r>
            <a:r>
              <a:rPr lang="en-US" sz="800" dirty="0" err="1" smtClean="0">
                <a:solidFill>
                  <a:srgbClr val="FFFFFF"/>
                </a:solidFill>
                <a:effectLst>
                  <a:outerShdw blurRad="38100" dist="38100" dir="2700000" algn="tl">
                    <a:srgbClr val="000000">
                      <a:alpha val="43137"/>
                    </a:srgbClr>
                  </a:outerShdw>
                </a:effectLst>
                <a:latin typeface="Segoe" pitchFamily="34" charset="0"/>
              </a:rPr>
              <a:t>datatype</a:t>
            </a:r>
            <a:r>
              <a:rPr lang="en-US" sz="800" dirty="0" smtClean="0">
                <a:solidFill>
                  <a:srgbClr val="FFFFFF"/>
                </a:solidFill>
                <a:effectLst>
                  <a:outerShdw blurRad="38100" dist="38100" dir="2700000" algn="tl">
                    <a:srgbClr val="000000">
                      <a:alpha val="43137"/>
                    </a:srgbClr>
                  </a:outerShdw>
                </a:effectLst>
                <a:latin typeface="Segoe" pitchFamily="34" charset="0"/>
              </a:rPr>
              <a:t> ID, which cannot begin with a number.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&lt;trait name="original-id" value="123"/&gt; &lt;!-- this is where we'll keep the original id, since we may need it and we have to put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an underscore in front of the entry id, so that it conforms to the </a:t>
            </a:r>
            <a:r>
              <a:rPr lang="en-US" sz="800" dirty="0" err="1" smtClean="0">
                <a:solidFill>
                  <a:srgbClr val="FFFFFF"/>
                </a:solidFill>
                <a:effectLst>
                  <a:outerShdw blurRad="38100" dist="38100" dir="2700000" algn="tl">
                    <a:srgbClr val="000000">
                      <a:alpha val="43137"/>
                    </a:srgbClr>
                  </a:outerShdw>
                </a:effectLst>
                <a:latin typeface="Segoe" pitchFamily="34" charset="0"/>
              </a:rPr>
              <a:t>datatype</a:t>
            </a:r>
            <a:r>
              <a:rPr lang="en-US" sz="800" dirty="0" smtClean="0">
                <a:solidFill>
                  <a:srgbClr val="FFFFFF"/>
                </a:solidFill>
                <a:effectLst>
                  <a:outerShdw blurRad="38100" dist="38100" dir="2700000" algn="tl">
                    <a:srgbClr val="000000">
                      <a:alpha val="43137"/>
                    </a:srgbClr>
                  </a:outerShdw>
                </a:effectLst>
                <a:latin typeface="Segoe" pitchFamily="34" charset="0"/>
              </a:rPr>
              <a:t> id format.  We considered using &lt;field&gt; as it seemed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more semantically appropriate, but &lt;field&gt; would require &lt;form&gt; inside it, which would in turn require a language attribute, and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we don't want that. &lt;field&gt; has no appropriate attributes we could use, either.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&lt;lexical-unit&gt;&lt;!-- optional --&gt;&lt;!-- the headword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 </a:t>
            </a:r>
            <a:r>
              <a:rPr lang="en-US" sz="800" dirty="0" err="1" smtClean="0">
                <a:solidFill>
                  <a:srgbClr val="FFFFFF"/>
                </a:solidFill>
                <a:effectLst>
                  <a:outerShdw blurRad="38100" dist="38100" dir="2700000" algn="tl">
                    <a:srgbClr val="000000">
                      <a:alpha val="43137"/>
                    </a:srgbClr>
                  </a:outerShdw>
                </a:effectLst>
                <a:latin typeface="Segoe" pitchFamily="34" charset="0"/>
              </a:rPr>
              <a:t>lang</a:t>
            </a: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fuh</a:t>
            </a:r>
            <a:r>
              <a:rPr lang="en-US" sz="800" dirty="0" smtClean="0">
                <a:solidFill>
                  <a:srgbClr val="FFFFFF"/>
                </a:solidFill>
                <a:effectLst>
                  <a:outerShdw blurRad="38100" dist="38100" dir="2700000" algn="tl">
                    <a:srgbClr val="000000">
                      <a:alpha val="43137"/>
                    </a:srgbClr>
                  </a:outerShdw>
                </a:effectLst>
                <a:latin typeface="Segoe" pitchFamily="34" charset="0"/>
              </a:rPr>
              <a:t>"&gt; &lt;!-- regarding the </a:t>
            </a:r>
            <a:r>
              <a:rPr lang="en-US" sz="800" dirty="0" err="1" smtClean="0">
                <a:solidFill>
                  <a:srgbClr val="FFFFFF"/>
                </a:solidFill>
                <a:effectLst>
                  <a:outerShdw blurRad="38100" dist="38100" dir="2700000" algn="tl">
                    <a:srgbClr val="000000">
                      <a:alpha val="43137"/>
                    </a:srgbClr>
                  </a:outerShdw>
                </a:effectLst>
                <a:latin typeface="Segoe" pitchFamily="34" charset="0"/>
              </a:rPr>
              <a:t>lang</a:t>
            </a:r>
            <a:r>
              <a:rPr lang="en-US" sz="800" dirty="0" smtClean="0">
                <a:solidFill>
                  <a:srgbClr val="FFFFFF"/>
                </a:solidFill>
                <a:effectLst>
                  <a:outerShdw blurRad="38100" dist="38100" dir="2700000" algn="tl">
                    <a:srgbClr val="000000">
                      <a:alpha val="43137"/>
                    </a:srgbClr>
                  </a:outerShdw>
                </a:effectLst>
                <a:latin typeface="Segoe" pitchFamily="34" charset="0"/>
              </a:rPr>
              <a:t> attribute: The format (based on RFC 4646bis or superseding document):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ISO language code-script type-ISO country code. Only the ISO language code is really necessary, though.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Q: What to do if we need more than one language code to cover a given form, though? For instance, in </a:t>
            </a:r>
            <a:r>
              <a:rPr lang="en-US" sz="800" dirty="0" err="1" smtClean="0">
                <a:solidFill>
                  <a:srgbClr val="FFFFFF"/>
                </a:solidFill>
                <a:effectLst>
                  <a:outerShdw blurRad="38100" dist="38100" dir="2700000" algn="tl">
                    <a:srgbClr val="000000">
                      <a:alpha val="43137"/>
                    </a:srgbClr>
                  </a:outerShdw>
                </a:effectLst>
                <a:latin typeface="Segoe" pitchFamily="34" charset="0"/>
              </a:rPr>
              <a:t>Tamashek</a:t>
            </a:r>
            <a:r>
              <a:rPr lang="en-US" sz="8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where what Heath calls 'dialects' have separate ISO codes?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 Use the private use 'x-' format, </a:t>
            </a:r>
            <a:r>
              <a:rPr lang="en-US" sz="800" dirty="0" err="1" smtClean="0">
                <a:solidFill>
                  <a:srgbClr val="FFFFFF"/>
                </a:solidFill>
                <a:effectLst>
                  <a:outerShdw blurRad="38100" dist="38100" dir="2700000" algn="tl">
                    <a:srgbClr val="000000">
                      <a:alpha val="43137"/>
                    </a:srgbClr>
                  </a:outerShdw>
                </a:effectLst>
                <a:latin typeface="Segoe" pitchFamily="34" charset="0"/>
              </a:rPr>
              <a:t>ie</a:t>
            </a:r>
            <a:r>
              <a:rPr lang="en-US" sz="800" dirty="0" smtClean="0">
                <a:solidFill>
                  <a:srgbClr val="FFFFFF"/>
                </a:solidFill>
                <a:effectLst>
                  <a:outerShdw blurRad="38100" dist="38100" dir="2700000" algn="tl">
                    <a:srgbClr val="000000">
                      <a:alpha val="43137"/>
                    </a:srgbClr>
                  </a:outerShdw>
                </a:effectLst>
                <a:latin typeface="Segoe" pitchFamily="34" charset="0"/>
              </a:rPr>
              <a:t>: </a:t>
            </a:r>
            <a:r>
              <a:rPr lang="en-US" sz="800" dirty="0" err="1" smtClean="0">
                <a:solidFill>
                  <a:srgbClr val="FFFFFF"/>
                </a:solidFill>
                <a:effectLst>
                  <a:outerShdw blurRad="38100" dist="38100" dir="2700000" algn="tl">
                    <a:srgbClr val="000000">
                      <a:alpha val="43137"/>
                    </a:srgbClr>
                  </a:outerShdw>
                </a:effectLst>
                <a:latin typeface="Segoe" pitchFamily="34" charset="0"/>
              </a:rPr>
              <a:t>taq</a:t>
            </a:r>
            <a:r>
              <a:rPr lang="en-US" sz="800" dirty="0" smtClean="0">
                <a:solidFill>
                  <a:srgbClr val="FFFFFF"/>
                </a:solidFill>
                <a:effectLst>
                  <a:outerShdw blurRad="38100" dist="38100" dir="2700000" algn="tl">
                    <a:srgbClr val="000000">
                      <a:alpha val="43137"/>
                    </a:srgbClr>
                  </a:outerShdw>
                </a:effectLst>
                <a:latin typeface="Segoe" pitchFamily="34" charset="0"/>
              </a:rPr>
              <a:t>-x-</a:t>
            </a:r>
            <a:r>
              <a:rPr lang="en-US" sz="800" dirty="0" err="1" smtClean="0">
                <a:solidFill>
                  <a:srgbClr val="FFFFFF"/>
                </a:solidFill>
                <a:effectLst>
                  <a:outerShdw blurRad="38100" dist="38100" dir="2700000" algn="tl">
                    <a:srgbClr val="000000">
                      <a:alpha val="43137"/>
                    </a:srgbClr>
                  </a:outerShdw>
                </a:effectLst>
                <a:latin typeface="Segoe" pitchFamily="34" charset="0"/>
              </a:rPr>
              <a:t>ttq</a:t>
            </a: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thz</a:t>
            </a:r>
            <a:r>
              <a:rPr lang="en-US" sz="800" dirty="0" smtClean="0">
                <a:solidFill>
                  <a:srgbClr val="FFFFFF"/>
                </a:solidFill>
                <a:effectLst>
                  <a:outerShdw blurRad="38100" dist="38100" dir="2700000" algn="tl">
                    <a:srgbClr val="000000">
                      <a:alpha val="43137"/>
                    </a:srgbClr>
                  </a:outerShdw>
                </a:effectLst>
                <a:latin typeface="Segoe" pitchFamily="34" charset="0"/>
              </a:rPr>
              <a:t>. NB everything following the x- is considered private use,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so put anything conforming to the standard first.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OR: x-</a:t>
            </a:r>
            <a:r>
              <a:rPr lang="en-US" sz="800" dirty="0" err="1" smtClean="0">
                <a:solidFill>
                  <a:srgbClr val="FFFFFF"/>
                </a:solidFill>
                <a:effectLst>
                  <a:outerShdw blurRad="38100" dist="38100" dir="2700000" algn="tl">
                    <a:srgbClr val="000000">
                      <a:alpha val="43137"/>
                    </a:srgbClr>
                  </a:outerShdw>
                </a:effectLst>
                <a:latin typeface="Segoe" pitchFamily="34" charset="0"/>
              </a:rPr>
              <a:t>qta</a:t>
            </a:r>
            <a:r>
              <a:rPr lang="en-US" sz="800" dirty="0" smtClean="0">
                <a:solidFill>
                  <a:srgbClr val="FFFFFF"/>
                </a:solidFill>
                <a:effectLst>
                  <a:outerShdw blurRad="38100" dist="38100" dir="2700000" algn="tl">
                    <a:srgbClr val="000000">
                      <a:alpha val="43137"/>
                    </a:srgbClr>
                  </a:outerShdw>
                </a:effectLst>
                <a:latin typeface="Segoe" pitchFamily="34" charset="0"/>
              </a:rPr>
              <a:t> (use a temp code, and map it in a URI to all three required codes) Not sure if this would work if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we're trying to map individuals to their different possible combinations of dialects, though.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&lt;text&gt;cow&lt;/text&gt;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&lt;/lexical-unit&gt;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&lt;variant&gt; &lt;!-- optional --&gt; &lt;!-- alternate spellings or forms - these can't have any different meaning or grammatical info,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as variant can't have &lt;sense&gt; under it.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 </a:t>
            </a:r>
            <a:r>
              <a:rPr lang="en-US" sz="800" dirty="0" err="1" smtClean="0">
                <a:solidFill>
                  <a:srgbClr val="FFFFFF"/>
                </a:solidFill>
                <a:effectLst>
                  <a:outerShdw blurRad="38100" dist="38100" dir="2700000" algn="tl">
                    <a:srgbClr val="000000">
                      <a:alpha val="43137"/>
                    </a:srgbClr>
                  </a:outerShdw>
                </a:effectLst>
                <a:latin typeface="Segoe" pitchFamily="34" charset="0"/>
              </a:rPr>
              <a:t>lang</a:t>
            </a: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fuh</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&lt;text&gt;</a:t>
            </a:r>
            <a:r>
              <a:rPr lang="en-US" sz="800" dirty="0" err="1" smtClean="0">
                <a:solidFill>
                  <a:srgbClr val="FFFFFF"/>
                </a:solidFill>
                <a:effectLst>
                  <a:outerShdw blurRad="38100" dist="38100" dir="2700000" algn="tl">
                    <a:srgbClr val="000000">
                      <a:alpha val="43137"/>
                    </a:srgbClr>
                  </a:outerShdw>
                </a:effectLst>
                <a:latin typeface="Segoe" pitchFamily="34" charset="0"/>
              </a:rPr>
              <a:t>dabere</a:t>
            </a:r>
            <a:r>
              <a:rPr lang="en-US" sz="800" dirty="0" smtClean="0">
                <a:solidFill>
                  <a:srgbClr val="FFFFFF"/>
                </a:solidFill>
                <a:effectLst>
                  <a:outerShdw blurRad="38100" dist="38100" dir="2700000" algn="tl">
                    <a:srgbClr val="000000">
                      <a:alpha val="43137"/>
                    </a:srgbClr>
                  </a:outerShdw>
                </a:effectLst>
                <a:latin typeface="Segoe" pitchFamily="34" charset="0"/>
              </a:rPr>
              <a:t>&lt;/text&gt;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&lt;/variant&gt;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&lt;variant&gt; &lt;!-- a second variant is possible --&gt;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 </a:t>
            </a:r>
            <a:r>
              <a:rPr lang="en-US" sz="800" dirty="0" err="1" smtClean="0">
                <a:solidFill>
                  <a:srgbClr val="FFFFFF"/>
                </a:solidFill>
                <a:effectLst>
                  <a:outerShdw blurRad="38100" dist="38100" dir="2700000" algn="tl">
                    <a:srgbClr val="000000">
                      <a:alpha val="43137"/>
                    </a:srgbClr>
                  </a:outerShdw>
                </a:effectLst>
                <a:latin typeface="Segoe" pitchFamily="34" charset="0"/>
              </a:rPr>
              <a:t>lang</a:t>
            </a: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fuh</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&lt;text&gt;</a:t>
            </a:r>
            <a:r>
              <a:rPr lang="en-US" sz="800" dirty="0" err="1" smtClean="0">
                <a:solidFill>
                  <a:srgbClr val="FFFFFF"/>
                </a:solidFill>
                <a:effectLst>
                  <a:outerShdw blurRad="38100" dist="38100" dir="2700000" algn="tl">
                    <a:srgbClr val="000000">
                      <a:alpha val="43137"/>
                    </a:srgbClr>
                  </a:outerShdw>
                </a:effectLst>
                <a:latin typeface="Segoe" pitchFamily="34" charset="0"/>
              </a:rPr>
              <a:t>dabbere</a:t>
            </a:r>
            <a:r>
              <a:rPr lang="en-US" sz="800" dirty="0" smtClean="0">
                <a:solidFill>
                  <a:srgbClr val="FFFFFF"/>
                </a:solidFill>
                <a:effectLst>
                  <a:outerShdw blurRad="38100" dist="38100" dir="2700000" algn="tl">
                    <a:srgbClr val="000000">
                      <a:alpha val="43137"/>
                    </a:srgbClr>
                  </a:outerShdw>
                </a:effectLst>
                <a:latin typeface="Segoe" pitchFamily="34" charset="0"/>
              </a:rPr>
              <a:t>&lt;/text&gt;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&lt;/form&gt;</a:t>
            </a:r>
            <a:endParaRPr lang="en-US" sz="8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Rectangle 12"/>
          <p:cNvSpPr/>
          <p:nvPr/>
        </p:nvSpPr>
        <p:spPr bwMode="auto">
          <a:xfrm>
            <a:off x="2362200" y="838200"/>
            <a:ext cx="3810000" cy="5791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b="1" dirty="0" smtClean="0">
                <a:solidFill>
                  <a:srgbClr val="FFFFFF"/>
                </a:solidFill>
                <a:effectLst>
                  <a:outerShdw blurRad="38100" dist="38100" dir="2700000" algn="tl">
                    <a:srgbClr val="000000">
                      <a:alpha val="43137"/>
                    </a:srgbClr>
                  </a:outerShdw>
                </a:effectLst>
                <a:latin typeface="Segoe" pitchFamily="34" charset="0"/>
              </a:rPr>
              <a:t>Shoebox example</a:t>
            </a:r>
            <a:endParaRPr lang="en-US" sz="1600" b="1"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\_</a:t>
            </a:r>
            <a:r>
              <a:rPr lang="en-US" sz="800" dirty="0" err="1" smtClean="0">
                <a:solidFill>
                  <a:srgbClr val="FFFFFF"/>
                </a:solidFill>
                <a:effectLst>
                  <a:outerShdw blurRad="38100" dist="38100" dir="2700000" algn="tl">
                    <a:srgbClr val="000000">
                      <a:alpha val="43137"/>
                    </a:srgbClr>
                  </a:outerShdw>
                </a:effectLst>
                <a:latin typeface="Segoe" pitchFamily="34" charset="0"/>
              </a:rPr>
              <a:t>sh</a:t>
            </a:r>
            <a:r>
              <a:rPr lang="en-US" sz="800" dirty="0" smtClean="0">
                <a:solidFill>
                  <a:srgbClr val="FFFFFF"/>
                </a:solidFill>
                <a:effectLst>
                  <a:outerShdw blurRad="38100" dist="38100" dir="2700000" algn="tl">
                    <a:srgbClr val="000000">
                      <a:alpha val="43137"/>
                    </a:srgbClr>
                  </a:outerShdw>
                </a:effectLst>
                <a:latin typeface="Segoe" pitchFamily="34" charset="0"/>
              </a:rPr>
              <a:t> v3.0  400  </a:t>
            </a:r>
            <a:r>
              <a:rPr lang="en-US" sz="800" dirty="0" err="1" smtClean="0">
                <a:solidFill>
                  <a:srgbClr val="FFFFFF"/>
                </a:solidFill>
                <a:effectLst>
                  <a:outerShdw blurRad="38100" dist="38100" dir="2700000" algn="tl">
                    <a:srgbClr val="000000">
                      <a:alpha val="43137"/>
                    </a:srgbClr>
                  </a:outerShdw>
                </a:effectLst>
                <a:latin typeface="Segoe" pitchFamily="34" charset="0"/>
              </a:rPr>
              <a:t>Iwaidja</a:t>
            </a:r>
            <a:endParaRPr lang="en-US" sz="8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\_</a:t>
            </a:r>
            <a:r>
              <a:rPr lang="en-US" sz="800" dirty="0" err="1" smtClean="0">
                <a:solidFill>
                  <a:srgbClr val="FFFFFF"/>
                </a:solidFill>
                <a:effectLst>
                  <a:outerShdw blurRad="38100" dist="38100" dir="2700000" algn="tl">
                    <a:srgbClr val="000000">
                      <a:alpha val="43137"/>
                    </a:srgbClr>
                  </a:outerShdw>
                </a:effectLst>
                <a:latin typeface="Segoe" pitchFamily="34" charset="0"/>
              </a:rPr>
              <a:t>DateStampHasFourDigitYear</a:t>
            </a:r>
            <a:endParaRPr lang="en-US" sz="8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en-US" sz="8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\lx a</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lc</a:t>
            </a:r>
            <a:r>
              <a:rPr lang="en-US" sz="800" dirty="0" smtClean="0">
                <a:solidFill>
                  <a:srgbClr val="FFFFFF"/>
                </a:solidFill>
                <a:effectLst>
                  <a:outerShdw blurRad="38100" dist="38100" dir="2700000" algn="tl">
                    <a:srgbClr val="000000">
                      <a:alpha val="43137"/>
                    </a:srgbClr>
                  </a:outerShdw>
                </a:effectLst>
                <a:latin typeface="Segoe" pitchFamily="34" charset="0"/>
              </a:rPr>
              <a:t> Lexical citation ((R) =&gt; root)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ps</a:t>
            </a:r>
            <a:r>
              <a:rPr lang="en-US" sz="800" dirty="0" smtClean="0">
                <a:solidFill>
                  <a:srgbClr val="FFFFFF"/>
                </a:solidFill>
                <a:effectLst>
                  <a:outerShdw blurRad="38100" dist="38100" dir="2700000" algn="tl">
                    <a:srgbClr val="000000">
                      <a:alpha val="43137"/>
                    </a:srgbClr>
                  </a:outerShdw>
                </a:effectLst>
                <a:latin typeface="Segoe" pitchFamily="34" charset="0"/>
              </a:rPr>
              <a:t> Part of speech</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\de Definition</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ge</a:t>
            </a:r>
            <a:r>
              <a:rPr lang="en-US" sz="800" dirty="0" smtClean="0">
                <a:solidFill>
                  <a:srgbClr val="FFFFFF"/>
                </a:solidFill>
                <a:effectLst>
                  <a:outerShdw blurRad="38100" dist="38100" dir="2700000" algn="tl">
                    <a:srgbClr val="000000">
                      <a:alpha val="43137"/>
                    </a:srgbClr>
                  </a:outerShdw>
                </a:effectLst>
                <a:latin typeface="Segoe" pitchFamily="34" charset="0"/>
              </a:rPr>
              <a:t> Gloss-English</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\re Reversal</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\xv Example vernacular</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xe</a:t>
            </a:r>
            <a:r>
              <a:rPr lang="en-US" sz="800" dirty="0" smtClean="0">
                <a:solidFill>
                  <a:srgbClr val="FFFFFF"/>
                </a:solidFill>
                <a:effectLst>
                  <a:outerShdw blurRad="38100" dist="38100" dir="2700000" algn="tl">
                    <a:srgbClr val="000000">
                      <a:alpha val="43137"/>
                    </a:srgbClr>
                  </a:outerShdw>
                </a:effectLst>
                <a:latin typeface="Segoe" pitchFamily="34" charset="0"/>
              </a:rPr>
              <a:t> Example English</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rf</a:t>
            </a:r>
            <a:r>
              <a:rPr lang="en-US" sz="800" dirty="0" smtClean="0">
                <a:solidFill>
                  <a:srgbClr val="FFFFFF"/>
                </a:solidFill>
                <a:effectLst>
                  <a:outerShdw blurRad="38100" dist="38100" dir="2700000" algn="tl">
                    <a:srgbClr val="000000">
                      <a:alpha val="43137"/>
                    </a:srgbClr>
                  </a:outerShdw>
                </a:effectLst>
                <a:latin typeface="Segoe" pitchFamily="34" charset="0"/>
              </a:rPr>
              <a:t> Reference for example</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dt</a:t>
            </a:r>
            <a:r>
              <a:rPr lang="en-US" sz="800" dirty="0" smtClean="0">
                <a:solidFill>
                  <a:srgbClr val="FFFFFF"/>
                </a:solidFill>
                <a:effectLst>
                  <a:outerShdw blurRad="38100" dist="38100" dir="2700000" algn="tl">
                    <a:srgbClr val="000000">
                      <a:alpha val="43137"/>
                    </a:srgbClr>
                  </a:outerShdw>
                </a:effectLst>
                <a:latin typeface="Segoe" pitchFamily="34" charset="0"/>
              </a:rPr>
              <a:t> 11/Jul/2007</a:t>
            </a:r>
          </a:p>
          <a:p>
            <a:pPr algn="ctr" defTabSz="914099" fontAlgn="base">
              <a:spcBef>
                <a:spcPct val="0"/>
              </a:spcBef>
              <a:spcAft>
                <a:spcPct val="0"/>
              </a:spcAft>
            </a:pPr>
            <a:endParaRPr lang="en-US" sz="8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\lx a-</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lc</a:t>
            </a:r>
            <a:r>
              <a:rPr lang="en-US" sz="800" dirty="0" smtClean="0">
                <a:solidFill>
                  <a:srgbClr val="FFFFFF"/>
                </a:solidFill>
                <a:effectLst>
                  <a:outerShdw blurRad="38100" dist="38100" dir="2700000" algn="tl">
                    <a:srgbClr val="000000">
                      <a:alpha val="43137"/>
                    </a:srgbClr>
                  </a:outerShdw>
                </a:effectLst>
                <a:latin typeface="Segoe" pitchFamily="34" charset="0"/>
              </a:rPr>
              <a:t> a-</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 </a:t>
            </a:r>
            <a:r>
              <a:rPr lang="en-US" sz="800" dirty="0" err="1" smtClean="0">
                <a:solidFill>
                  <a:srgbClr val="FFFFFF"/>
                </a:solidFill>
                <a:effectLst>
                  <a:outerShdw blurRad="38100" dist="38100" dir="2700000" algn="tl">
                    <a:srgbClr val="000000">
                      <a:alpha val="43137"/>
                    </a:srgbClr>
                  </a:outerShdw>
                </a:effectLst>
                <a:latin typeface="Segoe" pitchFamily="34" charset="0"/>
              </a:rPr>
              <a:t>a</a:t>
            </a:r>
            <a:r>
              <a:rPr lang="en-US" sz="800" dirty="0" smtClean="0">
                <a:solidFill>
                  <a:srgbClr val="FFFFFF"/>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ps</a:t>
            </a:r>
            <a:r>
              <a:rPr lang="en-US" sz="800" dirty="0" smtClean="0">
                <a:solidFill>
                  <a:srgbClr val="FFFFFF"/>
                </a:solidFill>
                <a:effectLst>
                  <a:outerShdw blurRad="38100" dist="38100" dir="2700000" algn="tl">
                    <a:srgbClr val="000000">
                      <a:alpha val="43137"/>
                    </a:srgbClr>
                  </a:outerShdw>
                </a:effectLst>
                <a:latin typeface="Segoe" pitchFamily="34" charset="0"/>
              </a:rPr>
              <a:t> v.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\de third person plural intransitive subject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ge</a:t>
            </a:r>
            <a:r>
              <a:rPr lang="en-US" sz="800" dirty="0" smtClean="0">
                <a:solidFill>
                  <a:srgbClr val="FFFFFF"/>
                </a:solidFill>
                <a:effectLst>
                  <a:outerShdw blurRad="38100" dist="38100" dir="2700000" algn="tl">
                    <a:srgbClr val="000000">
                      <a:alpha val="43137"/>
                    </a:srgbClr>
                  </a:outerShdw>
                </a:effectLst>
                <a:latin typeface="Segoe" pitchFamily="34" charset="0"/>
              </a:rPr>
              <a:t> 3pl</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\re they</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ng</a:t>
            </a:r>
            <a:r>
              <a:rPr lang="en-US" sz="800" dirty="0" smtClean="0">
                <a:solidFill>
                  <a:srgbClr val="FFFFFF"/>
                </a:solidFill>
                <a:effectLst>
                  <a:outerShdw blurRad="38100" dist="38100" dir="2700000" algn="tl">
                    <a:srgbClr val="000000">
                      <a:alpha val="43137"/>
                    </a:srgbClr>
                  </a:outerShdw>
                </a:effectLst>
                <a:latin typeface="Segoe" pitchFamily="34" charset="0"/>
              </a:rPr>
              <a:t> This is the neutral form; the 'towards' form is |fv{</a:t>
            </a:r>
            <a:r>
              <a:rPr lang="en-US" sz="800" dirty="0" err="1" smtClean="0">
                <a:solidFill>
                  <a:srgbClr val="FFFFFF"/>
                </a:solidFill>
                <a:effectLst>
                  <a:outerShdw blurRad="38100" dist="38100" dir="2700000" algn="tl">
                    <a:srgbClr val="000000">
                      <a:alpha val="43137"/>
                    </a:srgbClr>
                  </a:outerShdw>
                </a:effectLst>
                <a:latin typeface="Segoe" pitchFamily="34" charset="0"/>
              </a:rPr>
              <a:t>ayuwu</a:t>
            </a:r>
            <a:r>
              <a:rPr lang="en-US" sz="800" dirty="0" smtClean="0">
                <a:solidFill>
                  <a:srgbClr val="FFFFFF"/>
                </a:solidFill>
                <a:effectLst>
                  <a:outerShdw blurRad="38100" dist="38100" dir="2700000" algn="tl">
                    <a:srgbClr val="000000">
                      <a:alpha val="43137"/>
                    </a:srgbClr>
                  </a:outerShdw>
                </a:effectLst>
                <a:latin typeface="Segoe" pitchFamily="34" charset="0"/>
              </a:rPr>
              <a:t>-}, 'away' form</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is |fv{</a:t>
            </a:r>
            <a:r>
              <a:rPr lang="en-US" sz="800" dirty="0" err="1" smtClean="0">
                <a:solidFill>
                  <a:srgbClr val="FFFFFF"/>
                </a:solidFill>
                <a:effectLst>
                  <a:outerShdw blurRad="38100" dist="38100" dir="2700000" algn="tl">
                    <a:srgbClr val="000000">
                      <a:alpha val="43137"/>
                    </a:srgbClr>
                  </a:outerShdw>
                </a:effectLst>
                <a:latin typeface="Segoe" pitchFamily="34" charset="0"/>
              </a:rPr>
              <a:t>ijb</a:t>
            </a:r>
            <a:r>
              <a:rPr lang="en-US" sz="800" dirty="0" smtClean="0">
                <a:solidFill>
                  <a:srgbClr val="FFFFFF"/>
                </a:solidFill>
                <a:effectLst>
                  <a:outerShdw blurRad="38100" dist="38100" dir="2700000" algn="tl">
                    <a:srgbClr val="000000">
                      <a:alpha val="43137"/>
                    </a:srgbClr>
                  </a:outerShdw>
                </a:effectLst>
                <a:latin typeface="Segoe" pitchFamily="34" charset="0"/>
              </a:rPr>
              <a:t>-} ~ |fv{</a:t>
            </a:r>
            <a:r>
              <a:rPr lang="en-US" sz="800" dirty="0" err="1" smtClean="0">
                <a:solidFill>
                  <a:srgbClr val="FFFFFF"/>
                </a:solidFill>
                <a:effectLst>
                  <a:outerShdw blurRad="38100" dist="38100" dir="2700000" algn="tl">
                    <a:srgbClr val="000000">
                      <a:alpha val="43137"/>
                    </a:srgbClr>
                  </a:outerShdw>
                </a:effectLst>
                <a:latin typeface="Segoe" pitchFamily="34" charset="0"/>
              </a:rPr>
              <a:t>ijuwu</a:t>
            </a:r>
            <a:r>
              <a:rPr lang="en-US" sz="800" dirty="0" smtClean="0">
                <a:solidFill>
                  <a:srgbClr val="FFFFFF"/>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sd</a:t>
            </a:r>
            <a:r>
              <a:rPr lang="en-US" sz="800" dirty="0" smtClean="0">
                <a:solidFill>
                  <a:srgbClr val="FFFFFF"/>
                </a:solidFill>
                <a:effectLst>
                  <a:outerShdw blurRad="38100" dist="38100" dir="2700000" algn="tl">
                    <a:srgbClr val="000000">
                      <a:alpha val="43137"/>
                    </a:srgbClr>
                  </a:outerShdw>
                </a:effectLst>
                <a:latin typeface="Segoe" pitchFamily="34" charset="0"/>
              </a:rPr>
              <a:t> verb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sd</a:t>
            </a:r>
            <a:r>
              <a:rPr lang="en-US" sz="800" dirty="0" smtClean="0">
                <a:solidFill>
                  <a:srgbClr val="FFFFFF"/>
                </a:solidFill>
                <a:effectLst>
                  <a:outerShdw blurRad="38100" dist="38100" dir="2700000" algn="tl">
                    <a:srgbClr val="000000">
                      <a:alpha val="43137"/>
                    </a:srgbClr>
                  </a:outerShdw>
                </a:effectLst>
                <a:latin typeface="Segoe" pitchFamily="34" charset="0"/>
              </a:rPr>
              <a:t> inflectional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rf</a:t>
            </a:r>
            <a:r>
              <a:rPr lang="en-US" sz="800" dirty="0" smtClean="0">
                <a:solidFill>
                  <a:srgbClr val="FFFFFF"/>
                </a:solidFill>
                <a:effectLst>
                  <a:outerShdw blurRad="38100" dist="38100" dir="2700000" algn="tl">
                    <a:srgbClr val="000000">
                      <a:alpha val="43137"/>
                    </a:srgbClr>
                  </a:outerShdw>
                </a:effectLst>
                <a:latin typeface="Segoe" pitchFamily="34" charset="0"/>
              </a:rPr>
              <a:t> PL93</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\xv </a:t>
            </a:r>
            <a:r>
              <a:rPr lang="en-US" sz="800" dirty="0" err="1" smtClean="0">
                <a:solidFill>
                  <a:srgbClr val="FFFFFF"/>
                </a:solidFill>
                <a:effectLst>
                  <a:outerShdw blurRad="38100" dist="38100" dir="2700000" algn="tl">
                    <a:srgbClr val="000000">
                      <a:alpha val="43137"/>
                    </a:srgbClr>
                  </a:outerShdw>
                </a:effectLst>
                <a:latin typeface="Segoe" pitchFamily="34" charset="0"/>
              </a:rPr>
              <a:t>Amalkban</a:t>
            </a:r>
            <a:r>
              <a:rPr lang="en-US" sz="800" dirty="0" smtClean="0">
                <a:solidFill>
                  <a:srgbClr val="FFFFFF"/>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xe</a:t>
            </a:r>
            <a:r>
              <a:rPr lang="en-US" sz="800" dirty="0" smtClean="0">
                <a:solidFill>
                  <a:srgbClr val="FFFFFF"/>
                </a:solidFill>
                <a:effectLst>
                  <a:outerShdw blurRad="38100" dist="38100" dir="2700000" algn="tl">
                    <a:srgbClr val="000000">
                      <a:alpha val="43137"/>
                    </a:srgbClr>
                  </a:outerShdw>
                </a:effectLst>
                <a:latin typeface="Segoe" pitchFamily="34" charset="0"/>
              </a:rPr>
              <a:t> They move outside.</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dt</a:t>
            </a:r>
            <a:r>
              <a:rPr lang="en-US" sz="800" dirty="0" smtClean="0">
                <a:solidFill>
                  <a:srgbClr val="FFFFFF"/>
                </a:solidFill>
                <a:effectLst>
                  <a:outerShdw blurRad="38100" dist="38100" dir="2700000" algn="tl">
                    <a:srgbClr val="000000">
                      <a:alpha val="43137"/>
                    </a:srgbClr>
                  </a:outerShdw>
                </a:effectLst>
                <a:latin typeface="Segoe" pitchFamily="34" charset="0"/>
              </a:rPr>
              <a:t> 15/Jul/2007</a:t>
            </a:r>
          </a:p>
          <a:p>
            <a:pPr algn="ctr" defTabSz="914099" fontAlgn="base">
              <a:spcBef>
                <a:spcPct val="0"/>
              </a:spcBef>
              <a:spcAft>
                <a:spcPct val="0"/>
              </a:spcAft>
            </a:pPr>
            <a:endParaRPr lang="en-US" sz="8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\lx a-</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lc</a:t>
            </a:r>
            <a:r>
              <a:rPr lang="en-US" sz="800" dirty="0" smtClean="0">
                <a:solidFill>
                  <a:srgbClr val="FFFFFF"/>
                </a:solidFill>
                <a:effectLst>
                  <a:outerShdw blurRad="38100" dist="38100" dir="2700000" algn="tl">
                    <a:srgbClr val="000000">
                      <a:alpha val="43137"/>
                    </a:srgbClr>
                  </a:outerShdw>
                </a:effectLst>
                <a:latin typeface="Segoe" pitchFamily="34" charset="0"/>
              </a:rPr>
              <a:t> a-</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 </a:t>
            </a:r>
            <a:r>
              <a:rPr lang="en-US" sz="800" dirty="0" err="1" smtClean="0">
                <a:solidFill>
                  <a:srgbClr val="FFFFFF"/>
                </a:solidFill>
                <a:effectLst>
                  <a:outerShdw blurRad="38100" dist="38100" dir="2700000" algn="tl">
                    <a:srgbClr val="000000">
                      <a:alpha val="43137"/>
                    </a:srgbClr>
                  </a:outerShdw>
                </a:effectLst>
                <a:latin typeface="Segoe" pitchFamily="34" charset="0"/>
              </a:rPr>
              <a:t>a</a:t>
            </a:r>
            <a:r>
              <a:rPr lang="en-US" sz="800" dirty="0" smtClean="0">
                <a:solidFill>
                  <a:srgbClr val="FFFFFF"/>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ps</a:t>
            </a:r>
            <a:r>
              <a:rPr lang="en-US" sz="800" dirty="0" smtClean="0">
                <a:solidFill>
                  <a:srgbClr val="FFFFFF"/>
                </a:solidFill>
                <a:effectLst>
                  <a:outerShdw blurRad="38100" dist="38100" dir="2700000" algn="tl">
                    <a:srgbClr val="000000">
                      <a:alpha val="43137"/>
                    </a:srgbClr>
                  </a:outerShdw>
                </a:effectLst>
                <a:latin typeface="Segoe" pitchFamily="34" charset="0"/>
              </a:rPr>
              <a:t> n. pref.</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\de their (with possessed body parts)</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ge</a:t>
            </a:r>
            <a:r>
              <a:rPr lang="en-US" sz="800" dirty="0" smtClean="0">
                <a:solidFill>
                  <a:srgbClr val="FFFFFF"/>
                </a:solidFill>
                <a:effectLst>
                  <a:outerShdw blurRad="38100" dist="38100" dir="2700000" algn="tl">
                    <a:srgbClr val="000000">
                      <a:alpha val="43137"/>
                    </a:srgbClr>
                  </a:outerShdw>
                </a:effectLst>
                <a:latin typeface="Segoe" pitchFamily="34" charset="0"/>
              </a:rPr>
              <a:t> 3pl</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\re their (with possessed body parts)</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sd</a:t>
            </a:r>
            <a:r>
              <a:rPr lang="en-US" sz="800" dirty="0" smtClean="0">
                <a:solidFill>
                  <a:srgbClr val="FFFFFF"/>
                </a:solidFill>
                <a:effectLst>
                  <a:outerShdw blurRad="38100" dist="38100" dir="2700000" algn="tl">
                    <a:srgbClr val="000000">
                      <a:alpha val="43137"/>
                    </a:srgbClr>
                  </a:outerShdw>
                </a:effectLst>
                <a:latin typeface="Segoe" pitchFamily="34" charset="0"/>
              </a:rPr>
              <a:t> noun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sd</a:t>
            </a:r>
            <a:r>
              <a:rPr lang="en-US" sz="800" dirty="0" smtClean="0">
                <a:solidFill>
                  <a:srgbClr val="FFFFFF"/>
                </a:solidFill>
                <a:effectLst>
                  <a:outerShdw blurRad="38100" dist="38100" dir="2700000" algn="tl">
                    <a:srgbClr val="000000">
                      <a:alpha val="43137"/>
                    </a:srgbClr>
                  </a:outerShdw>
                </a:effectLst>
                <a:latin typeface="Segoe" pitchFamily="34" charset="0"/>
              </a:rPr>
              <a:t> inflectional prefix</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a:t>
            </a:r>
            <a:r>
              <a:rPr lang="en-US" sz="800" dirty="0" err="1" smtClean="0">
                <a:solidFill>
                  <a:srgbClr val="FFFFFF"/>
                </a:solidFill>
                <a:effectLst>
                  <a:outerShdw blurRad="38100" dist="38100" dir="2700000" algn="tl">
                    <a:srgbClr val="000000">
                      <a:alpha val="43137"/>
                    </a:srgbClr>
                  </a:outerShdw>
                </a:effectLst>
                <a:latin typeface="Segoe" pitchFamily="34" charset="0"/>
              </a:rPr>
              <a:t>dt</a:t>
            </a:r>
            <a:r>
              <a:rPr lang="en-US" sz="800" dirty="0" smtClean="0">
                <a:solidFill>
                  <a:srgbClr val="FFFFFF"/>
                </a:solidFill>
                <a:effectLst>
                  <a:outerShdw blurRad="38100" dist="38100" dir="2700000" algn="tl">
                    <a:srgbClr val="000000">
                      <a:alpha val="43137"/>
                    </a:srgbClr>
                  </a:outerShdw>
                </a:effectLst>
                <a:latin typeface="Segoe" pitchFamily="34" charset="0"/>
              </a:rPr>
              <a:t> 29/Nov/2006</a:t>
            </a:r>
          </a:p>
          <a:p>
            <a:pPr algn="ctr" defTabSz="914099" fontAlgn="base">
              <a:spcBef>
                <a:spcPct val="0"/>
              </a:spcBef>
              <a:spcAft>
                <a:spcPct val="0"/>
              </a:spcAft>
            </a:pPr>
            <a:endParaRPr lang="en-US" sz="8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Rectangle 13"/>
          <p:cNvSpPr/>
          <p:nvPr/>
        </p:nvSpPr>
        <p:spPr bwMode="auto">
          <a:xfrm>
            <a:off x="3124200" y="990600"/>
            <a:ext cx="3810000" cy="5791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b="1" dirty="0" smtClean="0">
                <a:solidFill>
                  <a:srgbClr val="FFFFFF"/>
                </a:solidFill>
                <a:effectLst>
                  <a:outerShdw blurRad="38100" dist="38100" dir="2700000" algn="tl">
                    <a:srgbClr val="000000">
                      <a:alpha val="43137"/>
                    </a:srgbClr>
                  </a:outerShdw>
                </a:effectLst>
                <a:latin typeface="Segoe" pitchFamily="34" charset="0"/>
              </a:rPr>
              <a:t>Lexus example</a:t>
            </a:r>
            <a:endParaRPr lang="en-US" sz="1600" b="1"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a:t>
            </a:r>
            <a:r>
              <a:rPr lang="en-US" sz="800" dirty="0" err="1" smtClean="0">
                <a:solidFill>
                  <a:srgbClr val="FFFFFF"/>
                </a:solidFill>
                <a:effectLst>
                  <a:outerShdw blurRad="38100" dist="38100" dir="2700000" algn="tl">
                    <a:srgbClr val="000000">
                      <a:alpha val="43137"/>
                    </a:srgbClr>
                  </a:outerShdw>
                </a:effectLst>
                <a:latin typeface="Segoe" pitchFamily="34" charset="0"/>
              </a:rPr>
              <a:t>lexicalEntry</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&lt;headword_x0020_group&gt;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&lt;date_x0020__x0028_last_x0020_entered_x0029_&gt;11/Jul/2007&lt;/date_x0020__x0028_last_x0020_entered_x0029_&gt;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&lt;headword&gt;a&lt;/headword&gt;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&lt;citation_x0020_form&gt;Lexical citation ((R) =&amp;</a:t>
            </a:r>
            <a:r>
              <a:rPr lang="en-US" sz="800" dirty="0" err="1" smtClean="0">
                <a:solidFill>
                  <a:srgbClr val="FFFFFF"/>
                </a:solidFill>
                <a:effectLst>
                  <a:outerShdw blurRad="38100" dist="38100" dir="2700000" algn="tl">
                    <a:srgbClr val="000000">
                      <a:alpha val="43137"/>
                    </a:srgbClr>
                  </a:outerShdw>
                </a:effectLst>
                <a:latin typeface="Segoe" pitchFamily="34" charset="0"/>
              </a:rPr>
              <a:t>gt</a:t>
            </a:r>
            <a:r>
              <a:rPr lang="en-US" sz="800" dirty="0" smtClean="0">
                <a:solidFill>
                  <a:srgbClr val="FFFFFF"/>
                </a:solidFill>
                <a:effectLst>
                  <a:outerShdw blurRad="38100" dist="38100" dir="2700000" algn="tl">
                    <a:srgbClr val="000000">
                      <a:alpha val="43137"/>
                    </a:srgbClr>
                  </a:outerShdw>
                </a:effectLst>
                <a:latin typeface="Segoe" pitchFamily="34" charset="0"/>
              </a:rPr>
              <a:t>; root)&lt;/citation_x0020_form&gt;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&lt;part_x0020_of_x0020_speech_x0020_group&gt;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&lt;part_x0020_of_x0020_speech/&gt;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&lt;sense_x0020_number_x0020_group&gt;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&lt;contextualized_x0020_example_x0020_group&gt;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&lt;example_x0020__x0028_free_x0020_translation_x0029_/&gt;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&lt;contextualized_x0020_example/&gt;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&lt;/contextualized_x0020_example_x0020_group&gt;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&lt;definition_x0020_group&gt;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&lt;English_x0020_reversal/&gt;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&lt;English_x0020_gloss/&gt;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&lt;definition/&gt;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&lt;/definition_x0020_group&gt;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&lt;/sense_x0020_number_x0020_group&gt;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&lt;/part_x0020_of_x0020_speech_x0020_group&gt;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&lt;/headword_x0020_group&gt;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a:t>
            </a:r>
            <a:r>
              <a:rPr lang="en-US" sz="800" dirty="0" err="1" smtClean="0">
                <a:solidFill>
                  <a:srgbClr val="FFFFFF"/>
                </a:solidFill>
                <a:effectLst>
                  <a:outerShdw blurRad="38100" dist="38100" dir="2700000" algn="tl">
                    <a:srgbClr val="000000">
                      <a:alpha val="43137"/>
                    </a:srgbClr>
                  </a:outerShdw>
                </a:effectLst>
                <a:latin typeface="Segoe" pitchFamily="34" charset="0"/>
              </a:rPr>
              <a:t>lexicalEntry</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a:t>
            </a:r>
            <a:r>
              <a:rPr lang="en-US" sz="800" dirty="0" err="1" smtClean="0">
                <a:solidFill>
                  <a:srgbClr val="FFFFFF"/>
                </a:solidFill>
                <a:effectLst>
                  <a:outerShdw blurRad="38100" dist="38100" dir="2700000" algn="tl">
                    <a:srgbClr val="000000">
                      <a:alpha val="43137"/>
                    </a:srgbClr>
                  </a:outerShdw>
                </a:effectLst>
                <a:latin typeface="Segoe" pitchFamily="34" charset="0"/>
              </a:rPr>
              <a:t>lexicalEntry</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&lt;headword_x0020_group&gt;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&lt;date_x0020__x0028_last_x0020_entered_x0029_&gt;12/Jul/2007&lt;/date_x0020__x0028_last_x0020_entered_x0029_&gt;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&lt;headword&gt;^(d)</a:t>
            </a:r>
            <a:r>
              <a:rPr lang="en-US" sz="800" dirty="0" err="1" smtClean="0">
                <a:solidFill>
                  <a:srgbClr val="FFFFFF"/>
                </a:solidFill>
                <a:effectLst>
                  <a:outerShdw blurRad="38100" dist="38100" dir="2700000" algn="tl">
                    <a:srgbClr val="000000">
                      <a:alpha val="43137"/>
                    </a:srgbClr>
                  </a:outerShdw>
                </a:effectLst>
                <a:latin typeface="Segoe" pitchFamily="34" charset="0"/>
              </a:rPr>
              <a:t>angkarranaka</a:t>
            </a:r>
            <a:r>
              <a:rPr lang="en-US" sz="800" dirty="0" smtClean="0">
                <a:solidFill>
                  <a:srgbClr val="FFFFFF"/>
                </a:solidFill>
                <a:effectLst>
                  <a:outerShdw blurRad="38100" dist="38100" dir="2700000" algn="tl">
                    <a:srgbClr val="000000">
                      <a:alpha val="43137"/>
                    </a:srgbClr>
                  </a:outerShdw>
                </a:effectLst>
                <a:latin typeface="Segoe" pitchFamily="34" charset="0"/>
              </a:rPr>
              <a:t>&lt;/headword&gt;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&lt;citation_x0020_form&gt;</a:t>
            </a:r>
            <a:r>
              <a:rPr lang="en-US" sz="800" dirty="0" err="1" smtClean="0">
                <a:solidFill>
                  <a:srgbClr val="FFFFFF"/>
                </a:solidFill>
                <a:effectLst>
                  <a:outerShdw blurRad="38100" dist="38100" dir="2700000" algn="tl">
                    <a:srgbClr val="000000">
                      <a:alpha val="43137"/>
                    </a:srgbClr>
                  </a:outerShdw>
                </a:effectLst>
                <a:latin typeface="Segoe" pitchFamily="34" charset="0"/>
              </a:rPr>
              <a:t>angkarranaka</a:t>
            </a:r>
            <a:r>
              <a:rPr lang="en-US" sz="800" dirty="0" smtClean="0">
                <a:solidFill>
                  <a:srgbClr val="FFFFFF"/>
                </a:solidFill>
                <a:effectLst>
                  <a:outerShdw blurRad="38100" dist="38100" dir="2700000" algn="tl">
                    <a:srgbClr val="000000">
                      <a:alpha val="43137"/>
                    </a:srgbClr>
                  </a:outerShdw>
                </a:effectLst>
                <a:latin typeface="Segoe" pitchFamily="34" charset="0"/>
              </a:rPr>
              <a:t>&lt;/citation_x0020_form&gt;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&lt;part_x0020_of_x0020_speech_x0020_group&gt;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&lt;part_x0020_of_x0020_speech&gt;?&lt;/part_x0020_of_x0020_speech&gt;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&lt;sense_x0020_number_x0020_group&gt;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&lt;reference&gt;IwNo05:19Ap&lt;/reference&gt;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&lt;contextualized_x0020_example_x0020_group&gt;</a:t>
            </a:r>
          </a:p>
          <a:p>
            <a:pPr algn="ctr" defTabSz="914099" fontAlgn="base">
              <a:spcBef>
                <a:spcPct val="0"/>
              </a:spcBef>
              <a:spcAft>
                <a:spcPct val="0"/>
              </a:spcAft>
            </a:pPr>
            <a:r>
              <a:rPr lang="en-US" sz="800" dirty="0" err="1" smtClean="0">
                <a:solidFill>
                  <a:srgbClr val="FFFFFF"/>
                </a:solidFill>
                <a:effectLst>
                  <a:outerShdw blurRad="38100" dist="38100" dir="2700000" algn="tl">
                    <a:srgbClr val="000000">
                      <a:alpha val="43137"/>
                    </a:srgbClr>
                  </a:outerShdw>
                </a:effectLst>
                <a:latin typeface="Segoe" pitchFamily="34" charset="0"/>
              </a:rPr>
              <a:t>ce</a:t>
            </a:r>
            <a:r>
              <a:rPr lang="en-US" sz="800" dirty="0" smtClean="0">
                <a:solidFill>
                  <a:srgbClr val="FFFFFF"/>
                </a:solidFill>
                <a:effectLst>
                  <a:outerShdw blurRad="38100" dist="38100" dir="2700000" algn="tl">
                    <a:srgbClr val="000000">
                      <a:alpha val="43137"/>
                    </a:srgbClr>
                  </a:outerShdw>
                </a:effectLst>
                <a:latin typeface="Segoe" pitchFamily="34" charset="0"/>
              </a:rPr>
              <a:t>&gt;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&lt;/reference_x0020_group&gt;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&lt;_x0032_D_x0020_group&gt;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&lt;grammatical_x0020_note&gt;The d-initial form is found after prefixes ending in K-; elsewhere the root begins with |fv{a}. The citation form is |fv{</a:t>
            </a:r>
            <a:r>
              <a:rPr lang="en-US" sz="800" dirty="0" err="1" smtClean="0">
                <a:solidFill>
                  <a:srgbClr val="FFFFFF"/>
                </a:solidFill>
                <a:effectLst>
                  <a:outerShdw blurRad="38100" dist="38100" dir="2700000" algn="tl">
                    <a:srgbClr val="000000">
                      <a:alpha val="43137"/>
                    </a:srgbClr>
                  </a:outerShdw>
                </a:effectLst>
                <a:latin typeface="Segoe" pitchFamily="34" charset="0"/>
              </a:rPr>
              <a:t>dangkarranaka</a:t>
            </a:r>
            <a:r>
              <a:rPr lang="en-US" sz="800" dirty="0" smtClean="0">
                <a:solidFill>
                  <a:srgbClr val="FFFFFF"/>
                </a:solidFill>
                <a:effectLst>
                  <a:outerShdw blurRad="38100" dist="38100" dir="2700000" algn="tl">
                    <a:srgbClr val="000000">
                      <a:alpha val="43137"/>
                    </a:srgbClr>
                  </a:outerShdw>
                </a:effectLst>
                <a:latin typeface="Segoe" pitchFamily="34" charset="0"/>
              </a:rPr>
              <a:t>}.&lt;/grammatical_x0020_note&gt;</a:t>
            </a:r>
          </a:p>
          <a:p>
            <a:pPr algn="ctr" defTabSz="914099" fontAlgn="base">
              <a:spcBef>
                <a:spcPct val="0"/>
              </a:spcBef>
              <a:spcAft>
                <a:spcPct val="0"/>
              </a:spcAft>
            </a:pPr>
            <a:r>
              <a:rPr lang="en-US" sz="800" dirty="0" smtClean="0">
                <a:solidFill>
                  <a:srgbClr val="FFFFFF"/>
                </a:solidFill>
                <a:effectLst>
                  <a:outerShdw blurRad="38100" dist="38100" dir="2700000" algn="tl">
                    <a:srgbClr val="000000">
                      <a:alpha val="43137"/>
                    </a:srgbClr>
                  </a:outerShdw>
                </a:effectLst>
                <a:latin typeface="Segoe" pitchFamily="34" charset="0"/>
              </a:rPr>
              <a:t>&lt;/_x0032_D_x0020_group&gt;</a:t>
            </a:r>
            <a:endParaRPr lang="en-US" sz="8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Methodology</a:t>
            </a:r>
            <a:br>
              <a:rPr lang="en-US" dirty="0" smtClean="0"/>
            </a:br>
            <a:r>
              <a:rPr lang="en-US" sz="3600" dirty="0" smtClean="0">
                <a:solidFill>
                  <a:schemeClr val="tx2"/>
                </a:solidFill>
              </a:rPr>
              <a:t>Top down approach</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smtClean="0"/>
              <a:t>Analyze existing standards for lexical resources (GOLD/LIFT and LMF/DCR) to identify commonalities and differences at the conceptual level.</a:t>
            </a:r>
          </a:p>
          <a:p>
            <a:pPr lvl="1"/>
            <a:r>
              <a:rPr lang="en-US" dirty="0" smtClean="0"/>
              <a:t>Harmonize concepts using ISO 12620 Data Category Registry </a:t>
            </a:r>
          </a:p>
          <a:p>
            <a:pPr lvl="1"/>
            <a:r>
              <a:rPr lang="en-US" dirty="0" smtClean="0"/>
              <a:t>Harmonize model approaches </a:t>
            </a:r>
          </a:p>
          <a:p>
            <a:pPr lvl="1"/>
            <a:r>
              <a:rPr lang="en-US" dirty="0" smtClean="0"/>
              <a:t>Harmonize interchange formats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Harmonizing 12620 data categories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All linguistic </a:t>
            </a:r>
            <a:r>
              <a:rPr lang="en-US" dirty="0" smtClean="0"/>
              <a:t>concepts will </a:t>
            </a:r>
            <a:r>
              <a:rPr lang="en-US" dirty="0" smtClean="0"/>
              <a:t>be registered in the ISO 12620 Data Category Registry (</a:t>
            </a:r>
            <a:r>
              <a:rPr lang="en-US" dirty="0" err="1" smtClean="0"/>
              <a:t>ISOcat</a:t>
            </a:r>
            <a:r>
              <a:rPr lang="en-US" dirty="0" smtClean="0"/>
              <a:t>)</a:t>
            </a:r>
          </a:p>
          <a:p>
            <a:pPr lvl="1"/>
            <a:r>
              <a:rPr lang="en-US" dirty="0" smtClean="0"/>
              <a:t>Analysis of existing </a:t>
            </a:r>
            <a:r>
              <a:rPr lang="en-US" dirty="0" err="1" smtClean="0"/>
              <a:t>ISOcat</a:t>
            </a:r>
            <a:r>
              <a:rPr lang="en-US" dirty="0" smtClean="0"/>
              <a:t> data categories vs. GOLD vs. </a:t>
            </a:r>
            <a:r>
              <a:rPr lang="en-US" dirty="0" smtClean="0"/>
              <a:t>MDF</a:t>
            </a:r>
          </a:p>
        </p:txBody>
      </p:sp>
      <p:grpSp>
        <p:nvGrpSpPr>
          <p:cNvPr id="34" name="Group 33"/>
          <p:cNvGrpSpPr/>
          <p:nvPr/>
        </p:nvGrpSpPr>
        <p:grpSpPr>
          <a:xfrm>
            <a:off x="609600" y="990600"/>
            <a:ext cx="8001000" cy="5474732"/>
            <a:chOff x="838200" y="1066800"/>
            <a:chExt cx="8001000" cy="5474732"/>
          </a:xfrm>
        </p:grpSpPr>
        <p:pic>
          <p:nvPicPr>
            <p:cNvPr id="2050" name="Picture 2"/>
            <p:cNvPicPr>
              <a:picLocks noChangeAspect="1" noChangeArrowheads="1"/>
            </p:cNvPicPr>
            <p:nvPr/>
          </p:nvPicPr>
          <p:blipFill>
            <a:blip r:embed="rId3" cstate="print"/>
            <a:srcRect/>
            <a:stretch>
              <a:fillRect/>
            </a:stretch>
          </p:blipFill>
          <p:spPr bwMode="auto">
            <a:xfrm>
              <a:off x="838200" y="1066800"/>
              <a:ext cx="8001000" cy="5000625"/>
            </a:xfrm>
            <a:prstGeom prst="rect">
              <a:avLst/>
            </a:prstGeom>
            <a:noFill/>
            <a:ln w="9525">
              <a:noFill/>
              <a:miter lim="800000"/>
              <a:headEnd/>
              <a:tailEnd/>
            </a:ln>
          </p:spPr>
        </p:pic>
        <p:sp>
          <p:nvSpPr>
            <p:cNvPr id="33" name="TextBox 32"/>
            <p:cNvSpPr txBox="1"/>
            <p:nvPr/>
          </p:nvSpPr>
          <p:spPr>
            <a:xfrm>
              <a:off x="3505200" y="6172200"/>
              <a:ext cx="2509020" cy="369332"/>
            </a:xfrm>
            <a:prstGeom prst="rect">
              <a:avLst/>
            </a:prstGeom>
            <a:noFill/>
          </p:spPr>
          <p:txBody>
            <a:bodyPr wrap="none" rtlCol="0">
              <a:spAutoFit/>
            </a:bodyPr>
            <a:lstStyle/>
            <a:p>
              <a:r>
                <a:rPr lang="en-US" dirty="0" err="1" smtClean="0">
                  <a:latin typeface="AngsanaUPC" pitchFamily="18" charset="-34"/>
                  <a:cs typeface="AngsanaUPC" pitchFamily="18" charset="-34"/>
                </a:rPr>
                <a:t>ISOcat</a:t>
              </a:r>
              <a:r>
                <a:rPr lang="en-US" dirty="0" smtClean="0">
                  <a:latin typeface="AngsanaUPC" pitchFamily="18" charset="-34"/>
                  <a:cs typeface="AngsanaUPC" pitchFamily="18" charset="-34"/>
                </a:rPr>
                <a:t> 12620 Data Category Registry</a:t>
              </a:r>
              <a:endParaRPr lang="en-US" dirty="0">
                <a:latin typeface="AngsanaUPC" pitchFamily="18" charset="-34"/>
                <a:cs typeface="AngsanaUPC" pitchFamily="18" charset="-34"/>
              </a:endParaRPr>
            </a:p>
          </p:txBody>
        </p:sp>
      </p:grpSp>
      <p:grpSp>
        <p:nvGrpSpPr>
          <p:cNvPr id="37" name="Group 36"/>
          <p:cNvGrpSpPr/>
          <p:nvPr/>
        </p:nvGrpSpPr>
        <p:grpSpPr>
          <a:xfrm>
            <a:off x="685800" y="1219200"/>
            <a:ext cx="8001000" cy="5446157"/>
            <a:chOff x="381000" y="485775"/>
            <a:chExt cx="8001000" cy="5446157"/>
          </a:xfrm>
        </p:grpSpPr>
        <p:pic>
          <p:nvPicPr>
            <p:cNvPr id="2051" name="Picture 3"/>
            <p:cNvPicPr>
              <a:picLocks noChangeAspect="1" noChangeArrowheads="1"/>
            </p:cNvPicPr>
            <p:nvPr/>
          </p:nvPicPr>
          <p:blipFill>
            <a:blip r:embed="rId4" cstate="print"/>
            <a:srcRect/>
            <a:stretch>
              <a:fillRect/>
            </a:stretch>
          </p:blipFill>
          <p:spPr bwMode="auto">
            <a:xfrm>
              <a:off x="381000" y="485775"/>
              <a:ext cx="8001000" cy="5000625"/>
            </a:xfrm>
            <a:prstGeom prst="rect">
              <a:avLst/>
            </a:prstGeom>
            <a:noFill/>
            <a:ln w="9525">
              <a:noFill/>
              <a:miter lim="800000"/>
              <a:headEnd/>
              <a:tailEnd/>
            </a:ln>
          </p:spPr>
        </p:pic>
        <p:sp>
          <p:nvSpPr>
            <p:cNvPr id="36" name="TextBox 35"/>
            <p:cNvSpPr txBox="1"/>
            <p:nvPr/>
          </p:nvSpPr>
          <p:spPr>
            <a:xfrm>
              <a:off x="4191000" y="5562600"/>
              <a:ext cx="1258678" cy="369332"/>
            </a:xfrm>
            <a:prstGeom prst="rect">
              <a:avLst/>
            </a:prstGeom>
            <a:noFill/>
          </p:spPr>
          <p:txBody>
            <a:bodyPr wrap="none" rtlCol="0">
              <a:spAutoFit/>
            </a:bodyPr>
            <a:lstStyle/>
            <a:p>
              <a:r>
                <a:rPr lang="en-US" dirty="0" smtClean="0">
                  <a:latin typeface="AngsanaUPC" pitchFamily="18" charset="-34"/>
                  <a:cs typeface="AngsanaUPC" pitchFamily="18" charset="-34"/>
                </a:rPr>
                <a:t>GOLD </a:t>
              </a:r>
              <a:r>
                <a:rPr lang="en-US" dirty="0" err="1" smtClean="0">
                  <a:latin typeface="AngsanaUPC" pitchFamily="18" charset="-34"/>
                  <a:cs typeface="AngsanaUPC" pitchFamily="18" charset="-34"/>
                </a:rPr>
                <a:t>Comunity</a:t>
              </a:r>
              <a:endParaRPr lang="en-US" dirty="0">
                <a:latin typeface="AngsanaUPC" pitchFamily="18" charset="-34"/>
                <a:cs typeface="AngsanaUPC" pitchFamily="18" charset="-34"/>
              </a:endParaRPr>
            </a:p>
          </p:txBody>
        </p:sp>
      </p:grpSp>
      <p:grpSp>
        <p:nvGrpSpPr>
          <p:cNvPr id="40" name="Group 39"/>
          <p:cNvGrpSpPr/>
          <p:nvPr/>
        </p:nvGrpSpPr>
        <p:grpSpPr>
          <a:xfrm>
            <a:off x="914400" y="1371600"/>
            <a:ext cx="8001000" cy="5322332"/>
            <a:chOff x="-1676400" y="152400"/>
            <a:chExt cx="8001000" cy="5322332"/>
          </a:xfrm>
        </p:grpSpPr>
        <p:sp>
          <p:nvSpPr>
            <p:cNvPr id="38" name="Rectangle 37"/>
            <p:cNvSpPr/>
            <p:nvPr/>
          </p:nvSpPr>
          <p:spPr bwMode="auto">
            <a:xfrm>
              <a:off x="-1676400" y="152400"/>
              <a:ext cx="8001000" cy="5029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DatabaseType</a:t>
              </a:r>
              <a:r>
                <a:rPr lang="en-US" sz="900" dirty="0" smtClean="0">
                  <a:solidFill>
                    <a:srgbClr val="FFFFFF"/>
                  </a:solidFill>
                  <a:effectLst>
                    <a:outerShdw blurRad="38100" dist="38100" dir="2700000" algn="tl">
                      <a:srgbClr val="000000">
                        <a:alpha val="43137"/>
                      </a:srgbClr>
                    </a:outerShdw>
                  </a:effectLst>
                  <a:latin typeface="Segoe" pitchFamily="34" charset="0"/>
                </a:rPr>
                <a:t> MDF 4.0</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ver</a:t>
              </a:r>
              <a:r>
                <a:rPr lang="en-US" sz="900" dirty="0" smtClean="0">
                  <a:solidFill>
                    <a:srgbClr val="FFFFFF"/>
                  </a:solidFill>
                  <a:effectLst>
                    <a:outerShdw blurRad="38100" dist="38100" dir="2700000" algn="tl">
                      <a:srgbClr val="000000">
                        <a:alpha val="43137"/>
                      </a:srgbClr>
                    </a:outerShdw>
                  </a:effectLst>
                  <a:latin typeface="Segoe" pitchFamily="34" charset="0"/>
                </a:rPr>
                <a:t> 5.0</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desc</a:t>
              </a:r>
              <a:r>
                <a:rPr lang="en-US" sz="900" dirty="0" smtClean="0">
                  <a:solidFill>
                    <a:srgbClr val="FFFFFF"/>
                  </a:solidFill>
                  <a:effectLst>
                    <a:outerShdw blurRad="38100" dist="38100" dir="2700000" algn="tl">
                      <a:srgbClr val="000000">
                        <a:alpha val="43137"/>
                      </a:srgbClr>
                    </a:outerShdw>
                  </a:effectLst>
                  <a:latin typeface="Segoe" pitchFamily="34" charset="0"/>
                </a:rPr>
                <a:t> Standard Format markers defined in _Making Dictionaries: A guide to lexicography and the Multi-Dictionary Formatter_. David F. Coward, Charles E. Grimes, and Mark R. </a:t>
              </a:r>
              <a:r>
                <a:rPr lang="en-US" sz="900" dirty="0" err="1" smtClean="0">
                  <a:solidFill>
                    <a:srgbClr val="FFFFFF"/>
                  </a:solidFill>
                  <a:effectLst>
                    <a:outerShdw blurRad="38100" dist="38100" dir="2700000" algn="tl">
                      <a:srgbClr val="000000">
                        <a:alpha val="43137"/>
                      </a:srgbClr>
                    </a:outerShdw>
                  </a:effectLst>
                  <a:latin typeface="Segoe" pitchFamily="34" charset="0"/>
                </a:rPr>
                <a:t>Pedrotti</a:t>
              </a:r>
              <a:r>
                <a:rPr lang="en-US" sz="900" dirty="0" smtClean="0">
                  <a:solidFill>
                    <a:srgbClr val="FFFFFF"/>
                  </a:solidFill>
                  <a:effectLst>
                    <a:outerShdw blurRad="38100" dist="38100" dir="2700000" algn="tl">
                      <a:srgbClr val="000000">
                        <a:alpha val="43137"/>
                      </a:srgbClr>
                    </a:outerShdw>
                  </a:effectLst>
                  <a:latin typeface="Segoe" pitchFamily="34" charset="0"/>
                </a:rPr>
                <a:t>. Waxhaw, NC: SIL, 1998. (2nd edition)</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mkrset</a:t>
              </a:r>
              <a:r>
                <a:rPr lang="en-US" sz="9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lngDefault</a:t>
              </a:r>
              <a:r>
                <a:rPr lang="en-US" sz="900" dirty="0" smtClean="0">
                  <a:solidFill>
                    <a:srgbClr val="FFFFFF"/>
                  </a:solidFill>
                  <a:effectLst>
                    <a:outerShdw blurRad="38100" dist="38100" dir="2700000" algn="tl">
                      <a:srgbClr val="000000">
                        <a:alpha val="43137"/>
                      </a:srgbClr>
                    </a:outerShdw>
                  </a:effectLst>
                  <a:latin typeface="Segoe" pitchFamily="34" charset="0"/>
                </a:rPr>
                <a:t> English</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mkrRecord</a:t>
              </a:r>
              <a:r>
                <a:rPr lang="en-US" sz="900" dirty="0" smtClean="0">
                  <a:solidFill>
                    <a:srgbClr val="FFFFFF"/>
                  </a:solidFill>
                  <a:effectLst>
                    <a:outerShdw blurRad="38100" dist="38100" dir="2700000" algn="tl">
                      <a:srgbClr val="000000">
                        <a:alpha val="43137"/>
                      </a:srgbClr>
                    </a:outerShdw>
                  </a:effectLst>
                  <a:latin typeface="Segoe" pitchFamily="34" charset="0"/>
                </a:rPr>
                <a:t> lx</a:t>
              </a:r>
            </a:p>
            <a:p>
              <a:pPr algn="ctr" defTabSz="914099" fontAlgn="base">
                <a:spcBef>
                  <a:spcPct val="0"/>
                </a:spcBef>
                <a:spcAft>
                  <a:spcPct val="0"/>
                </a:spcAft>
              </a:pP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r>
                <a:rPr lang="en-US" sz="900" dirty="0" smtClean="0">
                  <a:solidFill>
                    <a:srgbClr val="FFFFFF"/>
                  </a:solidFill>
                  <a:effectLst>
                    <a:outerShdw blurRad="38100" dist="38100" dir="2700000" algn="tl">
                      <a:srgbClr val="000000">
                        <a:alpha val="43137"/>
                      </a:srgbClr>
                    </a:outerShdw>
                  </a:effectLst>
                  <a:latin typeface="Segoe" pitchFamily="34" charset="0"/>
                </a:rPr>
                <a:t> an</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nam</a:t>
              </a:r>
              <a:r>
                <a:rPr lang="en-US" sz="900" dirty="0" smtClean="0">
                  <a:solidFill>
                    <a:srgbClr val="FFFFFF"/>
                  </a:solidFill>
                  <a:effectLst>
                    <a:outerShdw blurRad="38100" dist="38100" dir="2700000" algn="tl">
                      <a:srgbClr val="000000">
                        <a:alpha val="43137"/>
                      </a:srgbClr>
                    </a:outerShdw>
                  </a:effectLst>
                  <a:latin typeface="Segoe" pitchFamily="34" charset="0"/>
                </a:rPr>
                <a:t> Antonym</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desc</a:t>
              </a:r>
              <a:r>
                <a:rPr lang="en-US" sz="900" dirty="0" smtClean="0">
                  <a:solidFill>
                    <a:srgbClr val="FFFFFF"/>
                  </a:solidFill>
                  <a:effectLst>
                    <a:outerShdw blurRad="38100" dist="38100" dir="2700000" algn="tl">
                      <a:srgbClr val="000000">
                        <a:alpha val="43137"/>
                      </a:srgbClr>
                    </a:outerShdw>
                  </a:effectLst>
                  <a:latin typeface="Segoe" pitchFamily="34" charset="0"/>
                </a:rPr>
                <a:t> Used to reference an antonym of the lexeme, but using the \lf (lexical function) field for this is better practice.</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lng</a:t>
              </a:r>
              <a:r>
                <a:rPr lang="en-US" sz="900" dirty="0" smtClean="0">
                  <a:solidFill>
                    <a:srgbClr val="FFFFFF"/>
                  </a:solidFill>
                  <a:effectLst>
                    <a:outerShdw blurRad="38100" dist="38100" dir="2700000" algn="tl">
                      <a:srgbClr val="000000">
                        <a:alpha val="43137"/>
                      </a:srgbClr>
                    </a:outerShdw>
                  </a:effectLst>
                  <a:latin typeface="Segoe" pitchFamily="34" charset="0"/>
                </a:rPr>
                <a:t> vernacular</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mkrOverThis</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sn</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CharStyle</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bw</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nam</a:t>
              </a:r>
              <a:r>
                <a:rPr lang="en-US" sz="900" dirty="0" smtClean="0">
                  <a:solidFill>
                    <a:srgbClr val="FFFFFF"/>
                  </a:solidFill>
                  <a:effectLst>
                    <a:outerShdw blurRad="38100" dist="38100" dir="2700000" algn="tl">
                      <a:srgbClr val="000000">
                        <a:alpha val="43137"/>
                      </a:srgbClr>
                    </a:outerShdw>
                  </a:effectLst>
                  <a:latin typeface="Segoe" pitchFamily="34" charset="0"/>
                </a:rPr>
                <a:t> Borrowed word (loan)</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desc</a:t>
              </a:r>
              <a:r>
                <a:rPr lang="en-US" sz="900" dirty="0" smtClean="0">
                  <a:solidFill>
                    <a:srgbClr val="FFFFFF"/>
                  </a:solidFill>
                  <a:effectLst>
                    <a:outerShdw blurRad="38100" dist="38100" dir="2700000" algn="tl">
                      <a:srgbClr val="000000">
                        <a:alpha val="43137"/>
                      </a:srgbClr>
                    </a:outerShdw>
                  </a:effectLst>
                  <a:latin typeface="Segoe" pitchFamily="34" charset="0"/>
                </a:rPr>
                <a:t> Used for denoting the source language of a borrowed word.</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lng</a:t>
              </a:r>
              <a:r>
                <a:rPr lang="en-US" sz="900" dirty="0" smtClean="0">
                  <a:solidFill>
                    <a:srgbClr val="FFFFFF"/>
                  </a:solidFill>
                  <a:effectLst>
                    <a:outerShdw blurRad="38100" dist="38100" dir="2700000" algn="tl">
                      <a:srgbClr val="000000">
                        <a:alpha val="43137"/>
                      </a:srgbClr>
                    </a:outerShdw>
                  </a:effectLst>
                  <a:latin typeface="Segoe" pitchFamily="34" charset="0"/>
                </a:rPr>
                <a:t> English</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mkrOverThis</a:t>
              </a:r>
              <a:r>
                <a:rPr lang="en-US" sz="900" dirty="0" smtClean="0">
                  <a:solidFill>
                    <a:srgbClr val="FFFFFF"/>
                  </a:solidFill>
                  <a:effectLst>
                    <a:outerShdw blurRad="38100" dist="38100" dir="2700000" algn="tl">
                      <a:srgbClr val="000000">
                        <a:alpha val="43137"/>
                      </a:srgbClr>
                    </a:outerShdw>
                  </a:effectLst>
                  <a:latin typeface="Segoe" pitchFamily="34" charset="0"/>
                </a:rPr>
                <a:t> se</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CharStyle</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ce</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nam</a:t>
              </a:r>
              <a:r>
                <a:rPr lang="en-US" sz="900" dirty="0" smtClean="0">
                  <a:solidFill>
                    <a:srgbClr val="FFFFFF"/>
                  </a:solidFill>
                  <a:effectLst>
                    <a:outerShdw blurRad="38100" dist="38100" dir="2700000" algn="tl">
                      <a:srgbClr val="000000">
                        <a:alpha val="43137"/>
                      </a:srgbClr>
                    </a:outerShdw>
                  </a:effectLst>
                  <a:latin typeface="Segoe" pitchFamily="34" charset="0"/>
                </a:rPr>
                <a:t> Cross-ref. gloss (E)</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desc</a:t>
              </a:r>
              <a:r>
                <a:rPr lang="en-US" sz="900" dirty="0" smtClean="0">
                  <a:solidFill>
                    <a:srgbClr val="FFFFFF"/>
                  </a:solidFill>
                  <a:effectLst>
                    <a:outerShdw blurRad="38100" dist="38100" dir="2700000" algn="tl">
                      <a:srgbClr val="000000">
                        <a:alpha val="43137"/>
                      </a:srgbClr>
                    </a:outerShdw>
                  </a:effectLst>
                  <a:latin typeface="Segoe" pitchFamily="34" charset="0"/>
                </a:rPr>
                <a:t> Gives the English gloss(</a:t>
              </a:r>
              <a:r>
                <a:rPr lang="en-US" sz="900" dirty="0" err="1" smtClean="0">
                  <a:solidFill>
                    <a:srgbClr val="FFFFFF"/>
                  </a:solidFill>
                  <a:effectLst>
                    <a:outerShdw blurRad="38100" dist="38100" dir="2700000" algn="tl">
                      <a:srgbClr val="000000">
                        <a:alpha val="43137"/>
                      </a:srgbClr>
                    </a:outerShdw>
                  </a:effectLst>
                  <a:latin typeface="Segoe" pitchFamily="34" charset="0"/>
                </a:rPr>
                <a:t>es</a:t>
              </a:r>
              <a:r>
                <a:rPr lang="en-US" sz="900" dirty="0" smtClean="0">
                  <a:solidFill>
                    <a:srgbClr val="FFFFFF"/>
                  </a:solidFill>
                  <a:effectLst>
                    <a:outerShdw blurRad="38100" dist="38100" dir="2700000" algn="tl">
                      <a:srgbClr val="000000">
                        <a:alpha val="43137"/>
                      </a:srgbClr>
                    </a:outerShdw>
                  </a:effectLst>
                  <a:latin typeface="Segoe" pitchFamily="34" charset="0"/>
                </a:rPr>
                <a:t>) for the vernacular lexeme referenced by the preceding \</a:t>
              </a:r>
              <a:r>
                <a:rPr lang="en-US" sz="900" dirty="0" err="1" smtClean="0">
                  <a:solidFill>
                    <a:srgbClr val="FFFFFF"/>
                  </a:solidFill>
                  <a:effectLst>
                    <a:outerShdw blurRad="38100" dist="38100" dir="2700000" algn="tl">
                      <a:srgbClr val="000000">
                        <a:alpha val="43137"/>
                      </a:srgbClr>
                    </a:outerShdw>
                  </a:effectLst>
                  <a:latin typeface="Segoe" pitchFamily="34" charset="0"/>
                </a:rPr>
                <a:t>cf</a:t>
              </a:r>
              <a:r>
                <a:rPr lang="en-US" sz="900" dirty="0" smtClean="0">
                  <a:solidFill>
                    <a:srgbClr val="FFFFFF"/>
                  </a:solidFill>
                  <a:effectLst>
                    <a:outerShdw blurRad="38100" dist="38100" dir="2700000" algn="tl">
                      <a:srgbClr val="000000">
                        <a:alpha val="43137"/>
                      </a:srgbClr>
                    </a:outerShdw>
                  </a:effectLst>
                  <a:latin typeface="Segoe" pitchFamily="34" charset="0"/>
                </a:rPr>
                <a:t> field.</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lng</a:t>
              </a:r>
              <a:r>
                <a:rPr lang="en-US" sz="900" dirty="0" smtClean="0">
                  <a:solidFill>
                    <a:srgbClr val="FFFFFF"/>
                  </a:solidFill>
                  <a:effectLst>
                    <a:outerShdw blurRad="38100" dist="38100" dir="2700000" algn="tl">
                      <a:srgbClr val="000000">
                        <a:alpha val="43137"/>
                      </a:srgbClr>
                    </a:outerShdw>
                  </a:effectLst>
                  <a:latin typeface="Segoe" pitchFamily="34" charset="0"/>
                </a:rPr>
                <a:t> English</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mkrOverThis</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cf</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CharStyle</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en-US" sz="9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9" name="TextBox 38"/>
            <p:cNvSpPr txBox="1"/>
            <p:nvPr/>
          </p:nvSpPr>
          <p:spPr>
            <a:xfrm>
              <a:off x="1600200" y="5105400"/>
              <a:ext cx="1058303" cy="369332"/>
            </a:xfrm>
            <a:prstGeom prst="rect">
              <a:avLst/>
            </a:prstGeom>
            <a:noFill/>
          </p:spPr>
          <p:txBody>
            <a:bodyPr wrap="none" rtlCol="0">
              <a:spAutoFit/>
            </a:bodyPr>
            <a:lstStyle/>
            <a:p>
              <a:r>
                <a:rPr lang="en-US" dirty="0" smtClean="0">
                  <a:latin typeface="AngsanaUPC" pitchFamily="18" charset="-34"/>
                  <a:cs typeface="AngsanaUPC" pitchFamily="18" charset="-34"/>
                </a:rPr>
                <a:t>MDF type file</a:t>
              </a:r>
              <a:endParaRPr lang="en-US" dirty="0">
                <a:latin typeface="AngsanaUPC" pitchFamily="18" charset="-34"/>
                <a:cs typeface="AngsanaUPC" pitchFamily="18" charset="-34"/>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4"/>
                                        </p:tgtEl>
                                      </p:cBhvr>
                                    </p:animEffect>
                                    <p:set>
                                      <p:cBhvr>
                                        <p:cTn id="12" dur="1" fill="hold">
                                          <p:stCondLst>
                                            <p:cond delay="499"/>
                                          </p:stCondLst>
                                        </p:cTn>
                                        <p:tgtEl>
                                          <p:spTgt spid="34"/>
                                        </p:tgtEl>
                                        <p:attrNameLst>
                                          <p:attrName>style.visibility</p:attrName>
                                        </p:attrNameLst>
                                      </p:cBhvr>
                                      <p:to>
                                        <p:strVal val="hidden"/>
                                      </p:to>
                                    </p:set>
                                  </p:childTnLst>
                                </p:cTn>
                              </p:par>
                              <p:par>
                                <p:cTn id="13" presetID="9"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dissolve">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37"/>
                                        </p:tgtEl>
                                      </p:cBhvr>
                                    </p:animEffect>
                                    <p:set>
                                      <p:cBhvr>
                                        <p:cTn id="20" dur="1" fill="hold">
                                          <p:stCondLst>
                                            <p:cond delay="499"/>
                                          </p:stCondLst>
                                        </p:cTn>
                                        <p:tgtEl>
                                          <p:spTgt spid="37"/>
                                        </p:tgtEl>
                                        <p:attrNameLst>
                                          <p:attrName>style.visibility</p:attrName>
                                        </p:attrNameLst>
                                      </p:cBhvr>
                                      <p:to>
                                        <p:strVal val="hidden"/>
                                      </p:to>
                                    </p:set>
                                  </p:childTnLst>
                                </p:cTn>
                              </p:par>
                              <p:par>
                                <p:cTn id="21" presetID="9"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dissolve">
                                      <p:cBhvr>
                                        <p:cTn id="2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Harmonizing 12620 data categories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Example: </a:t>
            </a:r>
            <a:r>
              <a:rPr lang="en-US" i="1" dirty="0" smtClean="0"/>
              <a:t>part of speech</a:t>
            </a:r>
            <a:endParaRPr lang="en-US" i="1" dirty="0" smtClean="0"/>
          </a:p>
        </p:txBody>
      </p:sp>
      <p:grpSp>
        <p:nvGrpSpPr>
          <p:cNvPr id="5" name="Group 40"/>
          <p:cNvGrpSpPr/>
          <p:nvPr/>
        </p:nvGrpSpPr>
        <p:grpSpPr>
          <a:xfrm>
            <a:off x="838200" y="2895600"/>
            <a:ext cx="6752064" cy="3874532"/>
            <a:chOff x="838200" y="609600"/>
            <a:chExt cx="6752064" cy="3874532"/>
          </a:xfrm>
        </p:grpSpPr>
        <p:grpSp>
          <p:nvGrpSpPr>
            <p:cNvPr id="6" name="Group 17"/>
            <p:cNvGrpSpPr/>
            <p:nvPr/>
          </p:nvGrpSpPr>
          <p:grpSpPr>
            <a:xfrm>
              <a:off x="838200" y="609600"/>
              <a:ext cx="6752064" cy="3230880"/>
              <a:chOff x="838200" y="609600"/>
              <a:chExt cx="6752064" cy="3230880"/>
            </a:xfrm>
          </p:grpSpPr>
          <p:grpSp>
            <p:nvGrpSpPr>
              <p:cNvPr id="7" name="Group 1"/>
              <p:cNvGrpSpPr>
                <a:grpSpLocks/>
              </p:cNvGrpSpPr>
              <p:nvPr/>
            </p:nvGrpSpPr>
            <p:grpSpPr>
              <a:xfrm>
                <a:off x="838200" y="1143000"/>
                <a:ext cx="6752064" cy="2697480"/>
                <a:chOff x="381000" y="152400"/>
                <a:chExt cx="6752064" cy="4495800"/>
              </a:xfrm>
            </p:grpSpPr>
            <p:sp>
              <p:nvSpPr>
                <p:cNvPr id="47" name="Rounded Rectangle 2"/>
                <p:cNvSpPr/>
                <p:nvPr/>
              </p:nvSpPr>
              <p:spPr bwMode="auto">
                <a:xfrm>
                  <a:off x="3276600" y="228600"/>
                  <a:ext cx="1807633" cy="7686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t>Determiner</a:t>
                  </a:r>
                  <a:endParaRPr lang="en-US" sz="2300" dirty="0" smtClean="0">
                    <a:solidFill>
                      <a:srgbClr val="FFFFFF"/>
                    </a:solidFill>
                    <a:effectLst>
                      <a:outerShdw blurRad="38100" dist="38100" dir="2700000" algn="tl">
                        <a:srgbClr val="000000">
                          <a:alpha val="43137"/>
                        </a:srgbClr>
                      </a:outerShdw>
                    </a:effectLst>
                  </a:endParaRPr>
                </a:p>
              </p:txBody>
            </p:sp>
            <p:sp>
              <p:nvSpPr>
                <p:cNvPr id="48" name="Rounded Rectangle 47"/>
                <p:cNvSpPr/>
                <p:nvPr/>
              </p:nvSpPr>
              <p:spPr bwMode="auto">
                <a:xfrm>
                  <a:off x="3352800" y="2133600"/>
                  <a:ext cx="1807633" cy="7686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t>Definite article</a:t>
                  </a:r>
                  <a:endParaRPr lang="en-US" sz="2000" dirty="0" smtClean="0">
                    <a:solidFill>
                      <a:srgbClr val="FFFFFF"/>
                    </a:solidFill>
                    <a:effectLst>
                      <a:outerShdw blurRad="38100" dist="38100" dir="2700000" algn="tl">
                        <a:srgbClr val="000000">
                          <a:alpha val="43137"/>
                        </a:srgbClr>
                      </a:outerShdw>
                    </a:effectLst>
                  </a:endParaRPr>
                </a:p>
              </p:txBody>
            </p:sp>
            <p:sp>
              <p:nvSpPr>
                <p:cNvPr id="49" name="Rounded Rectangle 4"/>
                <p:cNvSpPr/>
                <p:nvPr/>
              </p:nvSpPr>
              <p:spPr bwMode="auto">
                <a:xfrm>
                  <a:off x="381000" y="1676400"/>
                  <a:ext cx="1807633" cy="7686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err="1" smtClean="0"/>
                    <a:t>PartOfSpeech</a:t>
                  </a:r>
                  <a:endParaRPr lang="en-US" sz="2000" dirty="0" smtClean="0">
                    <a:solidFill>
                      <a:srgbClr val="FFFFFF"/>
                    </a:solidFill>
                    <a:effectLst>
                      <a:outerShdw blurRad="38100" dist="38100" dir="2700000" algn="tl">
                        <a:srgbClr val="000000">
                          <a:alpha val="43137"/>
                        </a:srgbClr>
                      </a:outerShdw>
                    </a:effectLst>
                  </a:endParaRPr>
                </a:p>
              </p:txBody>
            </p:sp>
            <p:sp>
              <p:nvSpPr>
                <p:cNvPr id="50" name="Rounded Rectangle 5"/>
                <p:cNvSpPr/>
                <p:nvPr/>
              </p:nvSpPr>
              <p:spPr bwMode="auto">
                <a:xfrm>
                  <a:off x="3276600" y="1143000"/>
                  <a:ext cx="1807633" cy="7686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t>article</a:t>
                  </a:r>
                  <a:endParaRPr lang="en-US" sz="2300" dirty="0" smtClean="0">
                    <a:solidFill>
                      <a:srgbClr val="FFFFFF"/>
                    </a:solidFill>
                    <a:effectLst>
                      <a:outerShdw blurRad="38100" dist="38100" dir="2700000" algn="tl">
                        <a:srgbClr val="000000">
                          <a:alpha val="43137"/>
                        </a:srgbClr>
                      </a:outerShdw>
                    </a:effectLst>
                  </a:endParaRPr>
                </a:p>
              </p:txBody>
            </p:sp>
            <p:sp>
              <p:nvSpPr>
                <p:cNvPr id="51" name="Rounded Rectangle 6"/>
                <p:cNvSpPr/>
                <p:nvPr/>
              </p:nvSpPr>
              <p:spPr bwMode="auto">
                <a:xfrm>
                  <a:off x="3276600" y="3124200"/>
                  <a:ext cx="2057400" cy="7686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t>Indefinite article</a:t>
                  </a:r>
                  <a:endParaRPr lang="en-US" sz="2000" dirty="0" smtClean="0">
                    <a:solidFill>
                      <a:srgbClr val="FFFFFF"/>
                    </a:solidFill>
                    <a:effectLst>
                      <a:outerShdw blurRad="38100" dist="38100" dir="2700000" algn="tl">
                        <a:srgbClr val="000000">
                          <a:alpha val="43137"/>
                        </a:srgbClr>
                      </a:outerShdw>
                    </a:effectLst>
                  </a:endParaRPr>
                </a:p>
              </p:txBody>
            </p:sp>
            <p:cxnSp>
              <p:nvCxnSpPr>
                <p:cNvPr id="52" name="Elbow Connector 7"/>
                <p:cNvCxnSpPr/>
                <p:nvPr/>
              </p:nvCxnSpPr>
              <p:spPr>
                <a:xfrm flipH="1" flipV="1">
                  <a:off x="5105400" y="1752600"/>
                  <a:ext cx="76200" cy="990600"/>
                </a:xfrm>
                <a:prstGeom prst="bentConnector3">
                  <a:avLst>
                    <a:gd name="adj1" fmla="val -828000"/>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53" name="Elbow Connector 15"/>
                <p:cNvCxnSpPr/>
                <p:nvPr/>
              </p:nvCxnSpPr>
              <p:spPr>
                <a:xfrm flipH="1" flipV="1">
                  <a:off x="5029200" y="1524000"/>
                  <a:ext cx="304799" cy="1832127"/>
                </a:xfrm>
                <a:prstGeom prst="bentConnector4">
                  <a:avLst>
                    <a:gd name="adj1" fmla="val -435001"/>
                    <a:gd name="adj2" fmla="val 99917"/>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54" name="Elbow Connector 9"/>
                <p:cNvCxnSpPr/>
                <p:nvPr/>
              </p:nvCxnSpPr>
              <p:spPr>
                <a:xfrm flipH="1" flipV="1">
                  <a:off x="5029200" y="381000"/>
                  <a:ext cx="76200" cy="990600"/>
                </a:xfrm>
                <a:prstGeom prst="bentConnector3">
                  <a:avLst>
                    <a:gd name="adj1" fmla="val -828000"/>
                  </a:avLst>
                </a:prstGeom>
                <a:ln w="19050">
                  <a:tailEnd type="triangle" w="lg" len="lg"/>
                </a:ln>
              </p:spPr>
              <p:style>
                <a:lnRef idx="1">
                  <a:schemeClr val="accent1"/>
                </a:lnRef>
                <a:fillRef idx="0">
                  <a:schemeClr val="accent1"/>
                </a:fillRef>
                <a:effectRef idx="0">
                  <a:schemeClr val="accent1"/>
                </a:effectRef>
                <a:fontRef idx="minor">
                  <a:schemeClr val="tx1"/>
                </a:fontRef>
              </p:style>
            </p:cxnSp>
            <p:sp>
              <p:nvSpPr>
                <p:cNvPr id="55" name="TextBox 10"/>
                <p:cNvSpPr txBox="1"/>
                <p:nvPr/>
              </p:nvSpPr>
              <p:spPr>
                <a:xfrm>
                  <a:off x="5791200" y="685800"/>
                  <a:ext cx="503664" cy="369332"/>
                </a:xfrm>
                <a:prstGeom prst="rect">
                  <a:avLst/>
                </a:prstGeom>
                <a:noFill/>
              </p:spPr>
              <p:txBody>
                <a:bodyPr wrap="none" rtlCol="0">
                  <a:spAutoFit/>
                </a:bodyPr>
                <a:lstStyle/>
                <a:p>
                  <a:r>
                    <a:rPr lang="en-US" i="1" dirty="0" smtClean="0"/>
                    <a:t>Is a</a:t>
                  </a:r>
                  <a:endParaRPr lang="en-US" i="1" dirty="0"/>
                </a:p>
              </p:txBody>
            </p:sp>
            <p:sp>
              <p:nvSpPr>
                <p:cNvPr id="56" name="TextBox 11"/>
                <p:cNvSpPr txBox="1"/>
                <p:nvPr/>
              </p:nvSpPr>
              <p:spPr>
                <a:xfrm>
                  <a:off x="5791200" y="2133600"/>
                  <a:ext cx="503664" cy="369332"/>
                </a:xfrm>
                <a:prstGeom prst="rect">
                  <a:avLst/>
                </a:prstGeom>
                <a:noFill/>
              </p:spPr>
              <p:txBody>
                <a:bodyPr wrap="none" rtlCol="0">
                  <a:spAutoFit/>
                </a:bodyPr>
                <a:lstStyle/>
                <a:p>
                  <a:r>
                    <a:rPr lang="en-US" i="1" dirty="0" smtClean="0"/>
                    <a:t>Is a</a:t>
                  </a:r>
                  <a:endParaRPr lang="en-US" i="1" dirty="0"/>
                </a:p>
              </p:txBody>
            </p:sp>
            <p:sp>
              <p:nvSpPr>
                <p:cNvPr id="57" name="TextBox 12"/>
                <p:cNvSpPr txBox="1"/>
                <p:nvPr/>
              </p:nvSpPr>
              <p:spPr>
                <a:xfrm>
                  <a:off x="6629400" y="2133600"/>
                  <a:ext cx="503664" cy="369332"/>
                </a:xfrm>
                <a:prstGeom prst="rect">
                  <a:avLst/>
                </a:prstGeom>
                <a:noFill/>
              </p:spPr>
              <p:txBody>
                <a:bodyPr wrap="none" rtlCol="0">
                  <a:spAutoFit/>
                </a:bodyPr>
                <a:lstStyle/>
                <a:p>
                  <a:r>
                    <a:rPr lang="en-US" i="1" dirty="0" smtClean="0"/>
                    <a:t>Is a</a:t>
                  </a:r>
                  <a:endParaRPr lang="en-US" i="1" dirty="0"/>
                </a:p>
              </p:txBody>
            </p:sp>
            <p:sp>
              <p:nvSpPr>
                <p:cNvPr id="58" name="Left Brace 13"/>
                <p:cNvSpPr/>
                <p:nvPr/>
              </p:nvSpPr>
              <p:spPr>
                <a:xfrm>
                  <a:off x="2362200" y="152400"/>
                  <a:ext cx="838200" cy="4495800"/>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14"/>
                <p:cNvSpPr txBox="1"/>
                <p:nvPr/>
              </p:nvSpPr>
              <p:spPr>
                <a:xfrm>
                  <a:off x="3505200" y="4114800"/>
                  <a:ext cx="357790" cy="369332"/>
                </a:xfrm>
                <a:prstGeom prst="rect">
                  <a:avLst/>
                </a:prstGeom>
                <a:noFill/>
              </p:spPr>
              <p:txBody>
                <a:bodyPr wrap="none" rtlCol="0">
                  <a:spAutoFit/>
                </a:bodyPr>
                <a:lstStyle/>
                <a:p>
                  <a:r>
                    <a:rPr lang="en-US" i="1" dirty="0" smtClean="0"/>
                    <a:t>...</a:t>
                  </a:r>
                  <a:endParaRPr lang="en-US" i="1" dirty="0"/>
                </a:p>
              </p:txBody>
            </p:sp>
          </p:grpSp>
          <p:sp>
            <p:nvSpPr>
              <p:cNvPr id="45" name="TextBox 44"/>
              <p:cNvSpPr txBox="1"/>
              <p:nvPr/>
            </p:nvSpPr>
            <p:spPr>
              <a:xfrm>
                <a:off x="1143000" y="609600"/>
                <a:ext cx="1682961" cy="369332"/>
              </a:xfrm>
              <a:prstGeom prst="rect">
                <a:avLst/>
              </a:prstGeom>
              <a:noFill/>
            </p:spPr>
            <p:txBody>
              <a:bodyPr wrap="none" rtlCol="0">
                <a:spAutoFit/>
              </a:bodyPr>
              <a:lstStyle/>
              <a:p>
                <a:r>
                  <a:rPr lang="en-US" b="1" i="1" dirty="0" smtClean="0"/>
                  <a:t>Complex Closed</a:t>
                </a:r>
                <a:endParaRPr lang="en-US" b="1" i="1" dirty="0"/>
              </a:p>
            </p:txBody>
          </p:sp>
          <p:sp>
            <p:nvSpPr>
              <p:cNvPr id="46" name="TextBox 45"/>
              <p:cNvSpPr txBox="1"/>
              <p:nvPr/>
            </p:nvSpPr>
            <p:spPr>
              <a:xfrm>
                <a:off x="4191000" y="609600"/>
                <a:ext cx="832279" cy="369332"/>
              </a:xfrm>
              <a:prstGeom prst="rect">
                <a:avLst/>
              </a:prstGeom>
              <a:noFill/>
            </p:spPr>
            <p:txBody>
              <a:bodyPr wrap="none" rtlCol="0">
                <a:spAutoFit/>
              </a:bodyPr>
              <a:lstStyle/>
              <a:p>
                <a:r>
                  <a:rPr lang="en-US" b="1" i="1" dirty="0" smtClean="0"/>
                  <a:t>Simple</a:t>
                </a:r>
                <a:endParaRPr lang="en-US" b="1" i="1" dirty="0"/>
              </a:p>
            </p:txBody>
          </p:sp>
        </p:grpSp>
        <p:sp>
          <p:nvSpPr>
            <p:cNvPr id="43" name="TextBox 42"/>
            <p:cNvSpPr txBox="1"/>
            <p:nvPr/>
          </p:nvSpPr>
          <p:spPr>
            <a:xfrm>
              <a:off x="2971800" y="4114800"/>
              <a:ext cx="1984839" cy="369332"/>
            </a:xfrm>
            <a:prstGeom prst="rect">
              <a:avLst/>
            </a:prstGeom>
            <a:noFill/>
          </p:spPr>
          <p:txBody>
            <a:bodyPr wrap="none" rtlCol="0">
              <a:spAutoFit/>
            </a:bodyPr>
            <a:lstStyle/>
            <a:p>
              <a:r>
                <a:rPr lang="en-US" dirty="0" err="1" smtClean="0">
                  <a:latin typeface="AngsanaUPC" pitchFamily="18" charset="-34"/>
                  <a:cs typeface="AngsanaUPC" pitchFamily="18" charset="-34"/>
                </a:rPr>
                <a:t>ISOcat</a:t>
              </a:r>
              <a:r>
                <a:rPr lang="en-US" dirty="0" smtClean="0">
                  <a:latin typeface="AngsanaUPC" pitchFamily="18" charset="-34"/>
                  <a:cs typeface="AngsanaUPC" pitchFamily="18" charset="-34"/>
                </a:rPr>
                <a:t>: </a:t>
              </a:r>
              <a:r>
                <a:rPr lang="en-US" dirty="0" err="1" smtClean="0">
                  <a:latin typeface="AngsanaUPC" pitchFamily="18" charset="-34"/>
                  <a:cs typeface="AngsanaUPC" pitchFamily="18" charset="-34"/>
                </a:rPr>
                <a:t>MorhoSyntax</a:t>
              </a:r>
              <a:r>
                <a:rPr lang="en-US" dirty="0" smtClean="0">
                  <a:latin typeface="AngsanaUPC" pitchFamily="18" charset="-34"/>
                  <a:cs typeface="AngsanaUPC" pitchFamily="18" charset="-34"/>
                </a:rPr>
                <a:t> Profile</a:t>
              </a:r>
              <a:endParaRPr lang="en-US" dirty="0">
                <a:latin typeface="AngsanaUPC" pitchFamily="18" charset="-34"/>
                <a:cs typeface="AngsanaUPC" pitchFamily="18" charset="-34"/>
              </a:endParaRPr>
            </a:p>
          </p:txBody>
        </p:sp>
      </p:grpSp>
      <p:grpSp>
        <p:nvGrpSpPr>
          <p:cNvPr id="10" name="Group 67"/>
          <p:cNvGrpSpPr/>
          <p:nvPr/>
        </p:nvGrpSpPr>
        <p:grpSpPr>
          <a:xfrm>
            <a:off x="838200" y="609600"/>
            <a:ext cx="6858000" cy="5715000"/>
            <a:chOff x="762000" y="152400"/>
            <a:chExt cx="6858000" cy="5715000"/>
          </a:xfrm>
        </p:grpSpPr>
        <p:pic>
          <p:nvPicPr>
            <p:cNvPr id="69" name="Picture 68" descr="Untitled-4.jpg"/>
            <p:cNvPicPr>
              <a:picLocks noChangeAspect="1"/>
            </p:cNvPicPr>
            <p:nvPr/>
          </p:nvPicPr>
          <p:blipFill>
            <a:blip r:embed="rId3" cstate="print"/>
            <a:stretch>
              <a:fillRect/>
            </a:stretch>
          </p:blipFill>
          <p:spPr>
            <a:xfrm>
              <a:off x="762000" y="152400"/>
              <a:ext cx="6858000" cy="5351537"/>
            </a:xfrm>
            <a:prstGeom prst="rect">
              <a:avLst/>
            </a:prstGeom>
          </p:spPr>
        </p:pic>
        <p:sp>
          <p:nvSpPr>
            <p:cNvPr id="70" name="TextBox 69"/>
            <p:cNvSpPr txBox="1"/>
            <p:nvPr/>
          </p:nvSpPr>
          <p:spPr>
            <a:xfrm>
              <a:off x="2438400" y="5498068"/>
              <a:ext cx="1192955" cy="369332"/>
            </a:xfrm>
            <a:prstGeom prst="rect">
              <a:avLst/>
            </a:prstGeom>
            <a:noFill/>
          </p:spPr>
          <p:txBody>
            <a:bodyPr wrap="none" rtlCol="0">
              <a:spAutoFit/>
            </a:bodyPr>
            <a:lstStyle/>
            <a:p>
              <a:r>
                <a:rPr lang="en-US" dirty="0" smtClean="0">
                  <a:latin typeface="AngsanaUPC" pitchFamily="18" charset="-34"/>
                  <a:cs typeface="AngsanaUPC" pitchFamily="18" charset="-34"/>
                </a:rPr>
                <a:t>GOLD ontology</a:t>
              </a:r>
              <a:endParaRPr lang="en-US" dirty="0">
                <a:latin typeface="AngsanaUPC" pitchFamily="18" charset="-34"/>
                <a:cs typeface="AngsanaUPC" pitchFamily="18" charset="-34"/>
              </a:endParaRPr>
            </a:p>
          </p:txBody>
        </p:sp>
      </p:grpSp>
      <p:grpSp>
        <p:nvGrpSpPr>
          <p:cNvPr id="38" name="Group 37"/>
          <p:cNvGrpSpPr/>
          <p:nvPr/>
        </p:nvGrpSpPr>
        <p:grpSpPr>
          <a:xfrm>
            <a:off x="914400" y="838200"/>
            <a:ext cx="6324600" cy="4788932"/>
            <a:chOff x="2590800" y="152400"/>
            <a:chExt cx="6324600" cy="4788932"/>
          </a:xfrm>
        </p:grpSpPr>
        <p:sp>
          <p:nvSpPr>
            <p:cNvPr id="34" name="Rectangle 33"/>
            <p:cNvSpPr/>
            <p:nvPr/>
          </p:nvSpPr>
          <p:spPr bwMode="auto">
            <a:xfrm>
              <a:off x="2590800" y="152400"/>
              <a:ext cx="6324600" cy="4419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200" b="1" dirty="0" smtClean="0">
                  <a:solidFill>
                    <a:srgbClr val="FFFFFF"/>
                  </a:solidFill>
                  <a:effectLst>
                    <a:outerShdw blurRad="38100" dist="38100" dir="2700000" algn="tl">
                      <a:srgbClr val="000000">
                        <a:alpha val="43137"/>
                      </a:srgbClr>
                    </a:outerShdw>
                  </a:effectLst>
                  <a:latin typeface="Segoe" pitchFamily="34" charset="0"/>
                </a:rPr>
                <a:t>\+</a:t>
              </a:r>
              <a:r>
                <a:rPr lang="en-US" sz="1200" b="1" dirty="0" err="1" smtClean="0">
                  <a:solidFill>
                    <a:srgbClr val="FFFFFF"/>
                  </a:solidFill>
                  <a:effectLst>
                    <a:outerShdw blurRad="38100" dist="38100" dir="2700000" algn="tl">
                      <a:srgbClr val="000000">
                        <a:alpha val="43137"/>
                      </a:srgbClr>
                    </a:outerShdw>
                  </a:effectLst>
                  <a:latin typeface="Segoe" pitchFamily="34" charset="0"/>
                </a:rPr>
                <a:t>mkr</a:t>
              </a:r>
              <a:r>
                <a:rPr lang="en-US" sz="1200" b="1"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ps</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1200" b="1" dirty="0" smtClean="0">
                  <a:solidFill>
                    <a:srgbClr val="FFFFFF"/>
                  </a:solidFill>
                  <a:effectLst>
                    <a:outerShdw blurRad="38100" dist="38100" dir="2700000" algn="tl">
                      <a:srgbClr val="000000">
                        <a:alpha val="43137"/>
                      </a:srgbClr>
                    </a:outerShdw>
                  </a:effectLst>
                  <a:latin typeface="Segoe" pitchFamily="34" charset="0"/>
                </a:rPr>
                <a:t>\</a:t>
              </a:r>
              <a:r>
                <a:rPr lang="en-US" sz="1200" b="1" dirty="0" err="1" smtClean="0">
                  <a:solidFill>
                    <a:srgbClr val="FFFFFF"/>
                  </a:solidFill>
                  <a:effectLst>
                    <a:outerShdw blurRad="38100" dist="38100" dir="2700000" algn="tl">
                      <a:srgbClr val="000000">
                        <a:alpha val="43137"/>
                      </a:srgbClr>
                    </a:outerShdw>
                  </a:effectLst>
                  <a:latin typeface="Segoe" pitchFamily="34" charset="0"/>
                </a:rPr>
                <a:t>nam</a:t>
              </a:r>
              <a:r>
                <a:rPr lang="en-US" sz="1200" b="1" dirty="0" smtClean="0">
                  <a:solidFill>
                    <a:srgbClr val="FFFFFF"/>
                  </a:solidFill>
                  <a:effectLst>
                    <a:outerShdw blurRad="38100" dist="38100" dir="2700000" algn="tl">
                      <a:srgbClr val="000000">
                        <a:alpha val="43137"/>
                      </a:srgbClr>
                    </a:outerShdw>
                  </a:effectLst>
                  <a:latin typeface="Segoe" pitchFamily="34" charset="0"/>
                </a:rPr>
                <a:t> </a:t>
              </a:r>
              <a:r>
                <a:rPr lang="en-US" sz="900" dirty="0" smtClean="0">
                  <a:solidFill>
                    <a:srgbClr val="FFFFFF"/>
                  </a:solidFill>
                  <a:effectLst>
                    <a:outerShdw blurRad="38100" dist="38100" dir="2700000" algn="tl">
                      <a:srgbClr val="000000">
                        <a:alpha val="43137"/>
                      </a:srgbClr>
                    </a:outerShdw>
                  </a:effectLst>
                  <a:latin typeface="Segoe" pitchFamily="34" charset="0"/>
                </a:rPr>
                <a:t>Part of speech</a:t>
              </a:r>
            </a:p>
            <a:p>
              <a:pPr algn="ctr" defTabSz="914099" fontAlgn="base">
                <a:spcBef>
                  <a:spcPct val="0"/>
                </a:spcBef>
                <a:spcAft>
                  <a:spcPct val="0"/>
                </a:spcAft>
              </a:pPr>
              <a:r>
                <a:rPr lang="en-US" sz="1000" b="1" dirty="0" smtClean="0">
                  <a:solidFill>
                    <a:srgbClr val="FFFFFF"/>
                  </a:solidFill>
                  <a:effectLst>
                    <a:outerShdw blurRad="38100" dist="38100" dir="2700000" algn="tl">
                      <a:srgbClr val="000000">
                        <a:alpha val="43137"/>
                      </a:srgbClr>
                    </a:outerShdw>
                  </a:effectLst>
                  <a:latin typeface="Segoe" pitchFamily="34" charset="0"/>
                </a:rPr>
                <a:t>\</a:t>
              </a:r>
              <a:r>
                <a:rPr lang="en-US" sz="1000" b="1" dirty="0" err="1" smtClean="0">
                  <a:solidFill>
                    <a:srgbClr val="FFFFFF"/>
                  </a:solidFill>
                  <a:effectLst>
                    <a:outerShdw blurRad="38100" dist="38100" dir="2700000" algn="tl">
                      <a:srgbClr val="000000">
                        <a:alpha val="43137"/>
                      </a:srgbClr>
                    </a:outerShdw>
                  </a:effectLst>
                  <a:latin typeface="Segoe" pitchFamily="34" charset="0"/>
                </a:rPr>
                <a:t>desc</a:t>
              </a:r>
              <a:r>
                <a:rPr lang="en-US" sz="1000" b="1" dirty="0" smtClean="0">
                  <a:solidFill>
                    <a:srgbClr val="FFFFFF"/>
                  </a:solidFill>
                  <a:effectLst>
                    <a:outerShdw blurRad="38100" dist="38100" dir="2700000" algn="tl">
                      <a:srgbClr val="000000">
                        <a:alpha val="43137"/>
                      </a:srgbClr>
                    </a:outerShdw>
                  </a:effectLst>
                  <a:latin typeface="Segoe" pitchFamily="34" charset="0"/>
                </a:rPr>
                <a:t> </a:t>
              </a:r>
              <a:r>
                <a:rPr lang="en-US" sz="900" dirty="0" smtClean="0">
                  <a:solidFill>
                    <a:srgbClr val="FFFFFF"/>
                  </a:solidFill>
                  <a:effectLst>
                    <a:outerShdw blurRad="38100" dist="38100" dir="2700000" algn="tl">
                      <a:srgbClr val="000000">
                        <a:alpha val="43137"/>
                      </a:srgbClr>
                    </a:outerShdw>
                  </a:effectLst>
                  <a:latin typeface="Segoe" pitchFamily="34" charset="0"/>
                </a:rPr>
                <a:t>Classifies the part of speech. This must reflect the part of speech of the vernacular lexeme (not the national or English gloss). Consistent labeling is important; use the Range Set feature. Sense numbers are beneath \</a:t>
              </a:r>
              <a:r>
                <a:rPr lang="en-US" sz="900" dirty="0" err="1" smtClean="0">
                  <a:solidFill>
                    <a:srgbClr val="FFFFFF"/>
                  </a:solidFill>
                  <a:effectLst>
                    <a:outerShdw blurRad="38100" dist="38100" dir="2700000" algn="tl">
                      <a:srgbClr val="000000">
                        <a:alpha val="43137"/>
                      </a:srgbClr>
                    </a:outerShdw>
                  </a:effectLst>
                  <a:latin typeface="Segoe" pitchFamily="34" charset="0"/>
                </a:rPr>
                <a:t>ps</a:t>
              </a:r>
              <a:r>
                <a:rPr lang="en-US" sz="900" dirty="0" smtClean="0">
                  <a:solidFill>
                    <a:srgbClr val="FFFFFF"/>
                  </a:solidFill>
                  <a:effectLst>
                    <a:outerShdw blurRad="38100" dist="38100" dir="2700000" algn="tl">
                      <a:srgbClr val="000000">
                        <a:alpha val="43137"/>
                      </a:srgbClr>
                    </a:outerShdw>
                  </a:effectLst>
                  <a:latin typeface="Segoe" pitchFamily="34" charset="0"/>
                </a:rPr>
                <a:t> in this hierarchy; don't mark different \</a:t>
              </a:r>
              <a:r>
                <a:rPr lang="en-US" sz="900" dirty="0" err="1" smtClean="0">
                  <a:solidFill>
                    <a:srgbClr val="FFFFFF"/>
                  </a:solidFill>
                  <a:effectLst>
                    <a:outerShdw blurRad="38100" dist="38100" dir="2700000" algn="tl">
                      <a:srgbClr val="000000">
                        <a:alpha val="43137"/>
                      </a:srgbClr>
                    </a:outerShdw>
                  </a:effectLst>
                  <a:latin typeface="Segoe" pitchFamily="34" charset="0"/>
                </a:rPr>
                <a:t>ps</a:t>
              </a:r>
              <a:r>
                <a:rPr lang="en-US" sz="900" dirty="0" smtClean="0">
                  <a:solidFill>
                    <a:srgbClr val="FFFFFF"/>
                  </a:solidFill>
                  <a:effectLst>
                    <a:outerShdw blurRad="38100" dist="38100" dir="2700000" algn="tl">
                      <a:srgbClr val="000000">
                        <a:alpha val="43137"/>
                      </a:srgbClr>
                    </a:outerShdw>
                  </a:effectLst>
                  <a:latin typeface="Segoe" pitchFamily="34" charset="0"/>
                </a:rPr>
                <a:t> fields with sense numbers.</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lng</a:t>
              </a:r>
              <a:r>
                <a:rPr lang="en-US" sz="900" dirty="0" smtClean="0">
                  <a:solidFill>
                    <a:srgbClr val="FFFFFF"/>
                  </a:solidFill>
                  <a:effectLst>
                    <a:outerShdw blurRad="38100" dist="38100" dir="2700000" algn="tl">
                      <a:srgbClr val="000000">
                        <a:alpha val="43137"/>
                      </a:srgbClr>
                    </a:outerShdw>
                  </a:effectLst>
                  <a:latin typeface="Segoe" pitchFamily="34" charset="0"/>
                </a:rPr>
                <a:t> English</a:t>
              </a:r>
            </a:p>
            <a:p>
              <a:pPr algn="ctr" defTabSz="914099" fontAlgn="base">
                <a:spcBef>
                  <a:spcPct val="0"/>
                </a:spcBef>
                <a:spcAft>
                  <a:spcPct val="0"/>
                </a:spcAft>
              </a:pPr>
              <a:r>
                <a:rPr lang="en-US" sz="1200" b="1" dirty="0" smtClean="0">
                  <a:solidFill>
                    <a:srgbClr val="FFFFFF"/>
                  </a:solidFill>
                  <a:effectLst>
                    <a:outerShdw blurRad="38100" dist="38100" dir="2700000" algn="tl">
                      <a:srgbClr val="000000">
                        <a:alpha val="43137"/>
                      </a:srgbClr>
                    </a:outerShdw>
                  </a:effectLst>
                  <a:latin typeface="Segoe" pitchFamily="34" charset="0"/>
                </a:rPr>
                <a:t>\</a:t>
              </a:r>
              <a:r>
                <a:rPr lang="en-US" sz="1200" b="1" dirty="0" err="1" smtClean="0">
                  <a:solidFill>
                    <a:srgbClr val="FFFFFF"/>
                  </a:solidFill>
                  <a:effectLst>
                    <a:outerShdw blurRad="38100" dist="38100" dir="2700000" algn="tl">
                      <a:srgbClr val="000000">
                        <a:alpha val="43137"/>
                      </a:srgbClr>
                    </a:outerShdw>
                  </a:effectLst>
                  <a:latin typeface="Segoe" pitchFamily="34" charset="0"/>
                </a:rPr>
                <a:t>rngset</a:t>
              </a:r>
              <a:r>
                <a:rPr lang="en-US" sz="1200" b="1"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adj</a:t>
              </a:r>
              <a:r>
                <a:rPr lang="en-US" sz="900" dirty="0" smtClean="0">
                  <a:solidFill>
                    <a:srgbClr val="FFFFFF"/>
                  </a:solidFill>
                  <a:effectLst>
                    <a:outerShdw blurRad="38100" dist="38100" dir="2700000" algn="tl">
                      <a:srgbClr val="000000">
                        <a:alpha val="43137"/>
                      </a:srgbClr>
                    </a:outerShdw>
                  </a:effectLst>
                  <a:latin typeface="Segoe" pitchFamily="34" charset="0"/>
                </a:rPr>
                <a:t> adv </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smtClean="0">
                  <a:solidFill>
                    <a:srgbClr val="FFFFFF"/>
                  </a:solidFill>
                  <a:effectLst>
                    <a:outerShdw blurRad="38100" dist="38100" dir="2700000" algn="tl">
                      <a:srgbClr val="000000">
                        <a:alpha val="43137"/>
                      </a:srgbClr>
                    </a:outerShdw>
                  </a:effectLst>
                  <a:latin typeface="Segoe" pitchFamily="34" charset="0"/>
                </a:rPr>
                <a:t>n num </a:t>
              </a:r>
              <a:r>
                <a:rPr lang="en-US" sz="900" dirty="0" err="1" smtClean="0">
                  <a:solidFill>
                    <a:srgbClr val="FFFFFF"/>
                  </a:solidFill>
                  <a:effectLst>
                    <a:outerShdw blurRad="38100" dist="38100" dir="2700000" algn="tl">
                      <a:srgbClr val="000000">
                        <a:alpha val="43137"/>
                      </a:srgbClr>
                    </a:outerShdw>
                  </a:effectLst>
                  <a:latin typeface="Segoe" pitchFamily="34" charset="0"/>
                </a:rPr>
                <a:t>pn</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smtClean="0">
                  <a:solidFill>
                    <a:srgbClr val="FFFFFF"/>
                  </a:solidFill>
                  <a:effectLst>
                    <a:outerShdw blurRad="38100" dist="38100" dir="2700000" algn="tl">
                      <a:srgbClr val="000000">
                        <a:alpha val="43137"/>
                      </a:srgbClr>
                    </a:outerShdw>
                  </a:effectLst>
                  <a:latin typeface="Segoe" pitchFamily="34" charset="0"/>
                </a:rPr>
                <a:t>post </a:t>
              </a:r>
              <a:r>
                <a:rPr lang="en-US" sz="900" dirty="0" err="1" smtClean="0">
                  <a:solidFill>
                    <a:srgbClr val="FFFFFF"/>
                  </a:solidFill>
                  <a:effectLst>
                    <a:outerShdw blurRad="38100" dist="38100" dir="2700000" algn="tl">
                      <a:srgbClr val="000000">
                        <a:alpha val="43137"/>
                      </a:srgbClr>
                    </a:outerShdw>
                  </a:effectLst>
                  <a:latin typeface="Segoe" pitchFamily="34" charset="0"/>
                </a:rPr>
                <a:t>prtcl</a:t>
              </a:r>
              <a:r>
                <a:rPr lang="en-US" sz="900" dirty="0" smtClean="0">
                  <a:solidFill>
                    <a:srgbClr val="FFFFFF"/>
                  </a:solidFill>
                  <a:effectLst>
                    <a:outerShdw blurRad="38100" dist="38100" dir="2700000" algn="tl">
                      <a:srgbClr val="000000">
                        <a:alpha val="43137"/>
                      </a:srgbClr>
                    </a:outerShdw>
                  </a:effectLst>
                  <a:latin typeface="Segoe" pitchFamily="34" charset="0"/>
                </a:rPr>
                <a:t> v </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mkrOverThis</a:t>
              </a:r>
              <a:r>
                <a:rPr lang="en-US" sz="900" dirty="0" smtClean="0">
                  <a:solidFill>
                    <a:srgbClr val="FFFFFF"/>
                  </a:solidFill>
                  <a:effectLst>
                    <a:outerShdw blurRad="38100" dist="38100" dir="2700000" algn="tl">
                      <a:srgbClr val="000000">
                        <a:alpha val="43137"/>
                      </a:srgbClr>
                    </a:outerShdw>
                  </a:effectLst>
                  <a:latin typeface="Segoe" pitchFamily="34" charset="0"/>
                </a:rPr>
                <a:t> se</a:t>
              </a: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mkrFollowingThis</a:t>
              </a:r>
              <a:r>
                <a:rPr lang="en-US" sz="900" dirty="0" smtClean="0">
                  <a:solidFill>
                    <a:srgbClr val="FFFFFF"/>
                  </a:solidFill>
                  <a:effectLst>
                    <a:outerShdw blurRad="38100" dist="38100" dir="2700000" algn="tl">
                      <a:srgbClr val="000000">
                        <a:alpha val="43137"/>
                      </a:srgbClr>
                    </a:outerShdw>
                  </a:effectLst>
                  <a:latin typeface="Segoe" pitchFamily="34" charset="0"/>
                </a:rPr>
                <a:t> </a:t>
              </a:r>
              <a:r>
                <a:rPr lang="en-US" sz="900" dirty="0" err="1" smtClean="0">
                  <a:solidFill>
                    <a:srgbClr val="FFFFFF"/>
                  </a:solidFill>
                  <a:effectLst>
                    <a:outerShdw blurRad="38100" dist="38100" dir="2700000" algn="tl">
                      <a:srgbClr val="000000">
                        <a:alpha val="43137"/>
                      </a:srgbClr>
                    </a:outerShdw>
                  </a:effectLst>
                  <a:latin typeface="Segoe" pitchFamily="34" charset="0"/>
                </a:rPr>
                <a:t>va</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CharStyle</a:t>
              </a:r>
              <a:endParaRPr lang="en-US" sz="9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r>
                <a:rPr lang="en-US" sz="900" dirty="0" smtClean="0">
                  <a:solidFill>
                    <a:srgbClr val="FFFFFF"/>
                  </a:solidFill>
                  <a:effectLst>
                    <a:outerShdw blurRad="38100" dist="38100" dir="2700000" algn="tl">
                      <a:srgbClr val="000000">
                        <a:alpha val="43137"/>
                      </a:srgbClr>
                    </a:outerShdw>
                  </a:effectLst>
                  <a:latin typeface="Segoe" pitchFamily="34" charset="0"/>
                </a:rPr>
                <a:t>\-</a:t>
              </a:r>
              <a:r>
                <a:rPr lang="en-US" sz="900" dirty="0" err="1" smtClean="0">
                  <a:solidFill>
                    <a:srgbClr val="FFFFFF"/>
                  </a:solidFill>
                  <a:effectLst>
                    <a:outerShdw blurRad="38100" dist="38100" dir="2700000" algn="tl">
                      <a:srgbClr val="000000">
                        <a:alpha val="43137"/>
                      </a:srgbClr>
                    </a:outerShdw>
                  </a:effectLst>
                  <a:latin typeface="Segoe" pitchFamily="34" charset="0"/>
                </a:rPr>
                <a:t>mkr</a:t>
              </a:r>
              <a:endParaRPr lang="en-US" sz="9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7" name="TextBox 36"/>
            <p:cNvSpPr txBox="1"/>
            <p:nvPr/>
          </p:nvSpPr>
          <p:spPr>
            <a:xfrm>
              <a:off x="4876800" y="4572000"/>
              <a:ext cx="2063385" cy="369332"/>
            </a:xfrm>
            <a:prstGeom prst="rect">
              <a:avLst/>
            </a:prstGeom>
            <a:noFill/>
          </p:spPr>
          <p:txBody>
            <a:bodyPr wrap="none" rtlCol="0">
              <a:spAutoFit/>
            </a:bodyPr>
            <a:lstStyle/>
            <a:p>
              <a:r>
                <a:rPr lang="en-US" dirty="0" smtClean="0">
                  <a:latin typeface="AngsanaUPC" pitchFamily="18" charset="-34"/>
                  <a:cs typeface="AngsanaUPC" pitchFamily="18" charset="-34"/>
                </a:rPr>
                <a:t>MDF Multi Dictionary Format</a:t>
              </a:r>
              <a:endParaRPr lang="en-US" dirty="0">
                <a:latin typeface="AngsanaUPC" pitchFamily="18" charset="-34"/>
                <a:cs typeface="AngsanaUPC" pitchFamily="18" charset="-34"/>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par>
                                <p:cTn id="13" presetID="9"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dissolve">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38"/>
                                        </p:tgtEl>
                                      </p:cBhvr>
                                    </p:animEffect>
                                    <p:set>
                                      <p:cBhvr>
                                        <p:cTn id="20" dur="1" fill="hold">
                                          <p:stCondLst>
                                            <p:cond delay="499"/>
                                          </p:stCondLst>
                                        </p:cTn>
                                        <p:tgtEl>
                                          <p:spTgt spid="38"/>
                                        </p:tgtEl>
                                        <p:attrNameLst>
                                          <p:attrName>style.visibility</p:attrName>
                                        </p:attrNameLst>
                                      </p:cBhvr>
                                      <p:to>
                                        <p:strVal val="hidden"/>
                                      </p:to>
                                    </p:set>
                                  </p:childTnLst>
                                </p:cTn>
                              </p:par>
                              <p:par>
                                <p:cTn id="21" presetID="9"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188"/>
            <a:ext cx="7848600" cy="1163395"/>
          </a:xfrm>
        </p:spPr>
        <p:txBody>
          <a:bodyPr>
            <a:normAutofit/>
          </a:bodyPr>
          <a:lstStyle/>
          <a:p>
            <a:r>
              <a:rPr lang="en-US" dirty="0" smtClean="0"/>
              <a:t>Harmonizing 12620 data categories</a:t>
            </a:r>
            <a:br>
              <a:rPr lang="en-US" dirty="0" smtClean="0"/>
            </a:br>
            <a:r>
              <a:rPr lang="en-US" dirty="0">
                <a:solidFill>
                  <a:schemeClr val="tx2"/>
                </a:solidFill>
              </a:rPr>
              <a:t> </a:t>
            </a:r>
            <a:r>
              <a:rPr lang="en-US" dirty="0" smtClean="0">
                <a:solidFill>
                  <a:schemeClr val="tx2"/>
                </a:solidFill>
              </a:rPr>
              <a:t>Gold example 2</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In some cases GOLD contains additional information</a:t>
            </a:r>
          </a:p>
          <a:p>
            <a:pPr lvl="1"/>
            <a:r>
              <a:rPr lang="en-US" dirty="0" smtClean="0"/>
              <a:t>Additional extensions to the conceptual domain</a:t>
            </a:r>
          </a:p>
          <a:p>
            <a:pPr lvl="1"/>
            <a:r>
              <a:rPr lang="en-US" dirty="0" err="1" smtClean="0"/>
              <a:t>isA</a:t>
            </a:r>
            <a:r>
              <a:rPr lang="en-US" dirty="0" smtClean="0"/>
              <a:t> relations between GOLD concepts</a:t>
            </a:r>
          </a:p>
          <a:p>
            <a:pPr lvl="1"/>
            <a:endParaRPr lang="en-US" dirty="0" smtClean="0"/>
          </a:p>
        </p:txBody>
      </p:sp>
      <p:grpSp>
        <p:nvGrpSpPr>
          <p:cNvPr id="35" name="Group 34"/>
          <p:cNvGrpSpPr/>
          <p:nvPr/>
        </p:nvGrpSpPr>
        <p:grpSpPr>
          <a:xfrm>
            <a:off x="1600200" y="762000"/>
            <a:ext cx="5791200" cy="5855732"/>
            <a:chOff x="1600200" y="762000"/>
            <a:chExt cx="5791200" cy="5855732"/>
          </a:xfrm>
        </p:grpSpPr>
        <p:sp>
          <p:nvSpPr>
            <p:cNvPr id="36" name="TextBox 35"/>
            <p:cNvSpPr txBox="1"/>
            <p:nvPr/>
          </p:nvSpPr>
          <p:spPr>
            <a:xfrm>
              <a:off x="2590800" y="6248400"/>
              <a:ext cx="1192955" cy="369332"/>
            </a:xfrm>
            <a:prstGeom prst="rect">
              <a:avLst/>
            </a:prstGeom>
            <a:noFill/>
          </p:spPr>
          <p:txBody>
            <a:bodyPr wrap="none" rtlCol="0">
              <a:spAutoFit/>
            </a:bodyPr>
            <a:lstStyle/>
            <a:p>
              <a:r>
                <a:rPr lang="en-US" dirty="0" smtClean="0">
                  <a:latin typeface="AngsanaUPC" pitchFamily="18" charset="-34"/>
                  <a:cs typeface="AngsanaUPC" pitchFamily="18" charset="-34"/>
                </a:rPr>
                <a:t>GOLD ontology</a:t>
              </a:r>
              <a:endParaRPr lang="en-US" dirty="0">
                <a:latin typeface="AngsanaUPC" pitchFamily="18" charset="-34"/>
                <a:cs typeface="AngsanaUPC" pitchFamily="18" charset="-34"/>
              </a:endParaRPr>
            </a:p>
          </p:txBody>
        </p:sp>
        <p:pic>
          <p:nvPicPr>
            <p:cNvPr id="37" name="Picture 36" descr="Untitled-5.jpg"/>
            <p:cNvPicPr>
              <a:picLocks noChangeAspect="1"/>
            </p:cNvPicPr>
            <p:nvPr/>
          </p:nvPicPr>
          <p:blipFill>
            <a:blip r:embed="rId3" cstate="print"/>
            <a:stretch>
              <a:fillRect/>
            </a:stretch>
          </p:blipFill>
          <p:spPr>
            <a:xfrm>
              <a:off x="1600200" y="762000"/>
              <a:ext cx="5791200" cy="5306581"/>
            </a:xfrm>
            <a:prstGeom prst="rect">
              <a:avLst/>
            </a:prstGeom>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mple presentation slides">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4860</TotalTime>
  <Words>3036</Words>
  <Application>Microsoft Office PowerPoint</Application>
  <PresentationFormat>On-screen Show (4:3)</PresentationFormat>
  <Paragraphs>325</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Sample presentation slides</vt:lpstr>
      <vt:lpstr>Bitmap Image</vt:lpstr>
      <vt:lpstr>Relish Rendering Endangered Languages Lexicons Interoperable through Standards Harmonization</vt:lpstr>
      <vt:lpstr>Slide 2</vt:lpstr>
      <vt:lpstr>Background</vt:lpstr>
      <vt:lpstr>European and American Projects and Standards</vt:lpstr>
      <vt:lpstr>Methodology Bottom up approach</vt:lpstr>
      <vt:lpstr>Methodology Top down approach</vt:lpstr>
      <vt:lpstr>Harmonizing 12620 data categories </vt:lpstr>
      <vt:lpstr>Harmonizing 12620 data categories </vt:lpstr>
      <vt:lpstr>Harmonizing 12620 data categories  Gold example 2</vt:lpstr>
      <vt:lpstr>Harmonizing 12620 data categories  Relation Registries</vt:lpstr>
      <vt:lpstr>Harmonizing 12620 data categories  Relation Registries</vt:lpstr>
      <vt:lpstr>Harmonizing  interchange formats  Possibility to use TEI?</vt:lpstr>
      <vt:lpstr>Adapting the tools</vt:lpstr>
      <vt:lpstr>Conclusions and remarks</vt:lpstr>
      <vt:lpstr>Thank you for your attention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Relish Rendering Endangered Languages Lexicons Interoperable through Standards Harmonization</dc:title>
  <dc:creator>Marc Kemps-Snijders</dc:creator>
  <cp:lastModifiedBy>Marc Kemps-Snijders</cp:lastModifiedBy>
  <cp:revision>54</cp:revision>
  <dcterms:created xsi:type="dcterms:W3CDTF">2010-04-25T18:32:04Z</dcterms:created>
  <dcterms:modified xsi:type="dcterms:W3CDTF">2010-05-23T07:11:25Z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TC102867211033</vt:lpwstr>
  </property>
</Properties>
</file>